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556500" cy="10693400"/>
  <p:notesSz cx="6858000" cy="9144000"/>
  <p:embeddedFontLst>
    <p:embeddedFont>
      <p:font typeface="Arial Narrow" panose="020B0606020202030204" pitchFamily="34" charset="0"/>
      <p:regular r:id="rId6"/>
      <p:bold r:id="rId7"/>
      <p:italic r:id="rId8"/>
      <p:boldItalic r:id="rId9"/>
    </p:embeddedFont>
    <p:embeddedFont>
      <p:font typeface="Rubik" panose="020B0604020202020204" charset="-79"/>
      <p:regular r:id="rId10"/>
    </p:embeddedFont>
    <p:embeddedFont>
      <p:font typeface="Rubik Bold" panose="020B0604020202020204" charset="-79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9DE"/>
    <a:srgbClr val="9DBEBA"/>
    <a:srgbClr val="4D4D4D"/>
    <a:srgbClr val="545454"/>
    <a:srgbClr val="002E2B"/>
    <a:srgbClr val="005750"/>
    <a:srgbClr val="BCC6C3"/>
    <a:srgbClr val="9CB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B7D9C7-4DBD-774F-62FC-137E6225D8A1}" v="11" dt="2024-01-25T21:34:41.279"/>
    <p1510:client id="{96FEC32D-BC76-4F69-AA1D-A75B321EAFEA}" v="34" dt="2024-01-25T21:59:36.932"/>
    <p1510:client id="{EBA9581B-ED9B-E313-9B4B-91F2BBD09E10}" v="49" dt="2024-01-25T16:56:46.3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20" d="100"/>
          <a:sy n="120" d="100"/>
        </p:scale>
        <p:origin x="1944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aroycuervo.gov.co/publicaciones/2022/05/estatutogeneral.pdf" TargetMode="Externa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https://www.caroycuervo.gov.co/formacion/educacion-continua/" TargetMode="External"/><Relationship Id="rId18" Type="http://schemas.openxmlformats.org/officeDocument/2006/relationships/image" Target="../media/image24.png"/><Relationship Id="rId3" Type="http://schemas.openxmlformats.org/officeDocument/2006/relationships/image" Target="../media/image11.jpeg"/><Relationship Id="rId21" Type="http://schemas.openxmlformats.org/officeDocument/2006/relationships/image" Target="../media/image27.svg"/><Relationship Id="rId7" Type="http://schemas.openxmlformats.org/officeDocument/2006/relationships/image" Target="../media/image15.svg"/><Relationship Id="rId12" Type="http://schemas.openxmlformats.org/officeDocument/2006/relationships/hyperlink" Target="https://maestrias.caroycuervo.gov.co/" TargetMode="External"/><Relationship Id="rId17" Type="http://schemas.openxmlformats.org/officeDocument/2006/relationships/image" Target="../media/image23.svg"/><Relationship Id="rId25" Type="http://schemas.openxmlformats.org/officeDocument/2006/relationships/image" Target="../media/image28.jpeg"/><Relationship Id="rId2" Type="http://schemas.openxmlformats.org/officeDocument/2006/relationships/image" Target="../media/image10.jpe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24" Type="http://schemas.openxmlformats.org/officeDocument/2006/relationships/hyperlink" Target="https://cycradio.caroycuervo.gov.co/" TargetMode="External"/><Relationship Id="rId5" Type="http://schemas.openxmlformats.org/officeDocument/2006/relationships/image" Target="../media/image13.svg"/><Relationship Id="rId15" Type="http://schemas.openxmlformats.org/officeDocument/2006/relationships/image" Target="../media/image21.svg"/><Relationship Id="rId23" Type="http://schemas.openxmlformats.org/officeDocument/2006/relationships/hyperlink" Target="https://selloeditorial.caroycuervo.gov.co/" TargetMode="External"/><Relationship Id="rId10" Type="http://schemas.openxmlformats.org/officeDocument/2006/relationships/image" Target="../media/image18.png"/><Relationship Id="rId19" Type="http://schemas.openxmlformats.org/officeDocument/2006/relationships/image" Target="../media/image25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0.png"/><Relationship Id="rId22" Type="http://schemas.openxmlformats.org/officeDocument/2006/relationships/hyperlink" Target="https://www.caroycuervo.gov.co/investigacion/bibliotecas/informacion-general/historia/" TargetMode="Externa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hyperlink" Target="https://www.caroycuervo.gov.co/gestion-de-museos/" TargetMode="External"/><Relationship Id="rId26" Type="http://schemas.openxmlformats.org/officeDocument/2006/relationships/image" Target="../media/image41.png"/><Relationship Id="rId3" Type="http://schemas.openxmlformats.org/officeDocument/2006/relationships/image" Target="../media/image14.png"/><Relationship Id="rId21" Type="http://schemas.openxmlformats.org/officeDocument/2006/relationships/image" Target="../media/image36.svg"/><Relationship Id="rId34" Type="http://schemas.openxmlformats.org/officeDocument/2006/relationships/hyperlink" Target="https://www.flickr.com/photos/caroycuervo/" TargetMode="External"/><Relationship Id="rId7" Type="http://schemas.openxmlformats.org/officeDocument/2006/relationships/image" Target="../media/image18.png"/><Relationship Id="rId12" Type="http://schemas.openxmlformats.org/officeDocument/2006/relationships/image" Target="../media/image31.svg"/><Relationship Id="rId17" Type="http://schemas.openxmlformats.org/officeDocument/2006/relationships/hyperlink" Target="https://clicc.caroycuervo.gov.co/%E2%80%8B" TargetMode="External"/><Relationship Id="rId25" Type="http://schemas.openxmlformats.org/officeDocument/2006/relationships/image" Target="../media/image40.svg"/><Relationship Id="rId33" Type="http://schemas.openxmlformats.org/officeDocument/2006/relationships/hyperlink" Target="https://www.instagram.com/caroycuervo/" TargetMode="External"/><Relationship Id="rId2" Type="http://schemas.openxmlformats.org/officeDocument/2006/relationships/image" Target="../media/image29.jpeg"/><Relationship Id="rId16" Type="http://schemas.openxmlformats.org/officeDocument/2006/relationships/hyperlink" Target="https://alec.caroycuervo.gov.co/" TargetMode="External"/><Relationship Id="rId20" Type="http://schemas.openxmlformats.org/officeDocument/2006/relationships/image" Target="../media/image35.png"/><Relationship Id="rId29" Type="http://schemas.openxmlformats.org/officeDocument/2006/relationships/image" Target="../media/image4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30.png"/><Relationship Id="rId24" Type="http://schemas.openxmlformats.org/officeDocument/2006/relationships/image" Target="../media/image39.png"/><Relationship Id="rId32" Type="http://schemas.openxmlformats.org/officeDocument/2006/relationships/hyperlink" Target="https://www.youtube.com/user/caroycuervoTV" TargetMode="External"/><Relationship Id="rId5" Type="http://schemas.openxmlformats.org/officeDocument/2006/relationships/image" Target="../media/image16.png"/><Relationship Id="rId15" Type="http://schemas.openxmlformats.org/officeDocument/2006/relationships/image" Target="../media/image34.png"/><Relationship Id="rId23" Type="http://schemas.openxmlformats.org/officeDocument/2006/relationships/image" Target="../media/image38.svg"/><Relationship Id="rId28" Type="http://schemas.openxmlformats.org/officeDocument/2006/relationships/image" Target="../media/image43.png"/><Relationship Id="rId10" Type="http://schemas.openxmlformats.org/officeDocument/2006/relationships/image" Target="../media/image13.svg"/><Relationship Id="rId19" Type="http://schemas.openxmlformats.org/officeDocument/2006/relationships/hyperlink" Target="https://pqrsd.caroycuervo.gov.co/" TargetMode="External"/><Relationship Id="rId31" Type="http://schemas.openxmlformats.org/officeDocument/2006/relationships/hyperlink" Target="https://twitter.com/caroycuervo/" TargetMode="External"/><Relationship Id="rId4" Type="http://schemas.openxmlformats.org/officeDocument/2006/relationships/image" Target="../media/image15.svg"/><Relationship Id="rId9" Type="http://schemas.openxmlformats.org/officeDocument/2006/relationships/image" Target="../media/image12.png"/><Relationship Id="rId14" Type="http://schemas.openxmlformats.org/officeDocument/2006/relationships/image" Target="../media/image33.svg"/><Relationship Id="rId22" Type="http://schemas.openxmlformats.org/officeDocument/2006/relationships/image" Target="../media/image37.png"/><Relationship Id="rId27" Type="http://schemas.openxmlformats.org/officeDocument/2006/relationships/image" Target="../media/image42.svg"/><Relationship Id="rId30" Type="http://schemas.openxmlformats.org/officeDocument/2006/relationships/hyperlink" Target="https://www.facebook.com/InstitutoCaroyCuervoColombia/" TargetMode="External"/><Relationship Id="rId35" Type="http://schemas.openxmlformats.org/officeDocument/2006/relationships/hyperlink" Target="https://www.caroycuervo.gov.co/5-1-tramites-otros-procesos-administrativos-y-consultas-de-acceso-a-informacion-publica/" TargetMode="External"/><Relationship Id="rId8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CB978DB-379E-1CB9-6494-8330261085A0}"/>
              </a:ext>
            </a:extLst>
          </p:cNvPr>
          <p:cNvSpPr/>
          <p:nvPr/>
        </p:nvSpPr>
        <p:spPr>
          <a:xfrm>
            <a:off x="0" y="0"/>
            <a:ext cx="7556500" cy="12377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126" r="16126"/>
          <a:stretch>
            <a:fillRect/>
          </a:stretch>
        </p:blipFill>
        <p:spPr>
          <a:xfrm>
            <a:off x="0" y="1237744"/>
            <a:ext cx="7560000" cy="6201703"/>
          </a:xfrm>
          <a:prstGeom prst="rect">
            <a:avLst/>
          </a:prstGeom>
        </p:spPr>
      </p:pic>
      <p:pic>
        <p:nvPicPr>
          <p:cNvPr id="3" name="Picture 3" descr="En esta imagen se muestra el jardín de la casa Cuervo Usurris ubicada en la sede centro de la ciudad de Bogotá D.C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3719723"/>
            <a:ext cx="7560000" cy="3780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26911" y="7005912"/>
            <a:ext cx="6543833" cy="203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s-CO" sz="4400" dirty="0">
                <a:solidFill>
                  <a:srgbClr val="FEFEFE"/>
                </a:solidFill>
                <a:latin typeface="Rubik Bold"/>
              </a:rPr>
              <a:t>PORTAFOLIO</a:t>
            </a:r>
            <a:r>
              <a:rPr lang="en-US" sz="4400" dirty="0">
                <a:solidFill>
                  <a:srgbClr val="FEFEFE"/>
                </a:solidFill>
                <a:latin typeface="Rubik Bold"/>
              </a:rPr>
              <a:t> DE PRODUCTOS, SERVICIOS Y TRÁMITES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9250" y="9455656"/>
            <a:ext cx="4328117" cy="889904"/>
            <a:chOff x="0" y="0"/>
            <a:chExt cx="5770822" cy="1186539"/>
          </a:xfrm>
        </p:grpSpPr>
        <p:pic>
          <p:nvPicPr>
            <p:cNvPr id="7" name="Picture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0"/>
              <a:ext cx="1186539" cy="1186539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1582699" y="593270"/>
              <a:ext cx="4188123" cy="445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6"/>
                </a:lnSpc>
              </a:pPr>
              <a:r>
                <a:rPr lang="en-US" sz="2004" dirty="0">
                  <a:solidFill>
                    <a:srgbClr val="FEFEFE"/>
                  </a:solidFill>
                  <a:latin typeface="Rubik"/>
                </a:rPr>
                <a:t>Instituto Caro y Cuervo</a:t>
              </a:r>
            </a:p>
          </p:txBody>
        </p:sp>
      </p:grpSp>
      <p:pic>
        <p:nvPicPr>
          <p:cNvPr id="10" name="Picture 2" descr="Logo Colombia Potencia de Vida">
            <a:extLst>
              <a:ext uri="{FF2B5EF4-FFF2-40B4-BE49-F238E27FC236}">
                <a16:creationId xmlns:a16="http://schemas.microsoft.com/office/drawing/2014/main" id="{C2B7122D-9C47-4E56-42D1-9D247A027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0" y="268250"/>
            <a:ext cx="1785539" cy="75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 descr="Escudo de Colombia y logo del Ministerio de las Culturas las Artes y los Saberes">
            <a:extLst>
              <a:ext uri="{FF2B5EF4-FFF2-40B4-BE49-F238E27FC236}">
                <a16:creationId xmlns:a16="http://schemas.microsoft.com/office/drawing/2014/main" id="{CDE87CA4-6618-17EE-6F7F-F2686678AD1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6114" y="339802"/>
            <a:ext cx="1956986" cy="6157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6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93">
            <a:extLst>
              <a:ext uri="{FF2B5EF4-FFF2-40B4-BE49-F238E27FC236}">
                <a16:creationId xmlns:a16="http://schemas.microsoft.com/office/drawing/2014/main" id="{36804B30-FB8E-F856-75C1-651C8DD65FCB}"/>
              </a:ext>
            </a:extLst>
          </p:cNvPr>
          <p:cNvGrpSpPr/>
          <p:nvPr/>
        </p:nvGrpSpPr>
        <p:grpSpPr>
          <a:xfrm>
            <a:off x="0" y="10257092"/>
            <a:ext cx="7556486" cy="445243"/>
            <a:chOff x="0" y="0"/>
            <a:chExt cx="2713100" cy="1364284"/>
          </a:xfrm>
        </p:grpSpPr>
        <p:sp>
          <p:nvSpPr>
            <p:cNvPr id="72" name="Freeform 94">
              <a:extLst>
                <a:ext uri="{FF2B5EF4-FFF2-40B4-BE49-F238E27FC236}">
                  <a16:creationId xmlns:a16="http://schemas.microsoft.com/office/drawing/2014/main" id="{5772B292-4455-1173-129E-086B54788313}"/>
                </a:ext>
              </a:extLst>
            </p:cNvPr>
            <p:cNvSpPr/>
            <p:nvPr/>
          </p:nvSpPr>
          <p:spPr>
            <a:xfrm>
              <a:off x="0" y="0"/>
              <a:ext cx="2713100" cy="1364284"/>
            </a:xfrm>
            <a:custGeom>
              <a:avLst/>
              <a:gdLst/>
              <a:ahLst/>
              <a:cxnLst/>
              <a:rect l="l" t="t" r="r" b="b"/>
              <a:pathLst>
                <a:path w="2713100" h="1364284">
                  <a:moveTo>
                    <a:pt x="0" y="0"/>
                  </a:moveTo>
                  <a:lnTo>
                    <a:pt x="2713100" y="0"/>
                  </a:lnTo>
                  <a:lnTo>
                    <a:pt x="2713100" y="1364284"/>
                  </a:lnTo>
                  <a:lnTo>
                    <a:pt x="0" y="1364284"/>
                  </a:lnTo>
                  <a:close/>
                </a:path>
              </a:pathLst>
            </a:custGeom>
            <a:solidFill>
              <a:srgbClr val="005750"/>
            </a:solidFill>
          </p:spPr>
          <p:txBody>
            <a:bodyPr/>
            <a:lstStyle/>
            <a:p>
              <a:endParaRPr lang="es-CO" dirty="0"/>
            </a:p>
          </p:txBody>
        </p:sp>
        <p:sp>
          <p:nvSpPr>
            <p:cNvPr id="76" name="TextBox 95">
              <a:extLst>
                <a:ext uri="{FF2B5EF4-FFF2-40B4-BE49-F238E27FC236}">
                  <a16:creationId xmlns:a16="http://schemas.microsoft.com/office/drawing/2014/main" id="{767607A3-8AEB-B998-6BD2-AD0483EAD032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6"/>
                </a:lnSpc>
              </a:pPr>
              <a:endParaRPr dirty="0"/>
            </a:p>
          </p:txBody>
        </p:sp>
      </p:grpSp>
      <p:grpSp>
        <p:nvGrpSpPr>
          <p:cNvPr id="84" name="Grupo 83">
            <a:extLst>
              <a:ext uri="{FF2B5EF4-FFF2-40B4-BE49-F238E27FC236}">
                <a16:creationId xmlns:a16="http://schemas.microsoft.com/office/drawing/2014/main" id="{4C18FFFA-56EA-63A0-F815-B6E877408E06}"/>
              </a:ext>
            </a:extLst>
          </p:cNvPr>
          <p:cNvGrpSpPr/>
          <p:nvPr/>
        </p:nvGrpSpPr>
        <p:grpSpPr>
          <a:xfrm>
            <a:off x="-2" y="-23810"/>
            <a:ext cx="7556502" cy="3692832"/>
            <a:chOff x="-2" y="-23810"/>
            <a:chExt cx="7556500" cy="4376008"/>
          </a:xfrm>
        </p:grpSpPr>
        <p:pic>
          <p:nvPicPr>
            <p:cNvPr id="2" name="Picture 2" descr="En esta imagen se presentan dos mujeres y dos hombres estudiantes de las maestrías del Instituto, sentados dialogando en el patio de casa Cuervo Urisarri. "/>
            <p:cNvPicPr>
              <a:picLocks noChangeAspect="1"/>
            </p:cNvPicPr>
            <p:nvPr/>
          </p:nvPicPr>
          <p:blipFill>
            <a:blip r:embed="rId2"/>
            <a:srcRect t="12069"/>
            <a:stretch>
              <a:fillRect/>
            </a:stretch>
          </p:blipFill>
          <p:spPr>
            <a:xfrm>
              <a:off x="0" y="-23810"/>
              <a:ext cx="7556498" cy="4090655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43403"/>
            <a:stretch/>
          </p:blipFill>
          <p:spPr>
            <a:xfrm flipH="1">
              <a:off x="-2" y="3056296"/>
              <a:ext cx="7556499" cy="1295902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724080" y="3876672"/>
            <a:ext cx="6345722" cy="1904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El Instituto Caro y Cuervo (ICC) es un </a:t>
            </a:r>
            <a:r>
              <a:rPr lang="es-CO" sz="1200" dirty="0">
                <a:solidFill>
                  <a:srgbClr val="000000"/>
                </a:solidFill>
                <a:latin typeface="Arial Narrow"/>
                <a:cs typeface="Aptos Serif"/>
              </a:rPr>
              <a:t>establecimiento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 Público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adscrito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 al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Ministerio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 de las 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Culturas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, las Artes y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los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Saberes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institución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autorizada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por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el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Ministerio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 de Educación Nacional para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desarrollar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programas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 de Educación superior de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posgrado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 y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reconocida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como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 Centro de Investigación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por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el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Ministerio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 de Ciencia,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Tecnología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 e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Innovación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. Tiene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por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objeto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promover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 y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desarrollar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 la investigación, la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docencia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el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asesoramiento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 y la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divulgación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 de las lenguas del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territorio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nacional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 y de sus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literaturas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, con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miras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 a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fortalecer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su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uso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 y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reconocimiento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 con base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en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su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prestigio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 social y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valoración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estética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 para la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conservación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 del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patrimonio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inmaterial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 de la </a:t>
            </a:r>
            <a:r>
              <a:rPr lang="en-US" sz="1200" dirty="0" err="1">
                <a:solidFill>
                  <a:srgbClr val="000000"/>
                </a:solidFill>
                <a:latin typeface="Arial Narrow"/>
                <a:cs typeface="Aptos Serif"/>
              </a:rPr>
              <a:t>Nación</a:t>
            </a:r>
            <a:r>
              <a:rPr lang="en-US" sz="1200" dirty="0">
                <a:solidFill>
                  <a:srgbClr val="000000"/>
                </a:solidFill>
                <a:latin typeface="Arial Narrow"/>
                <a:cs typeface="Aptos Serif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28782" y="5810914"/>
            <a:ext cx="858989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 dirty="0" err="1">
                <a:solidFill>
                  <a:srgbClr val="005750"/>
                </a:solidFill>
                <a:latin typeface="Rubik Bold"/>
              </a:rPr>
              <a:t>Misión</a:t>
            </a:r>
            <a:endParaRPr lang="en-US" sz="1800" dirty="0">
              <a:solidFill>
                <a:srgbClr val="005750"/>
              </a:solidFill>
              <a:latin typeface="Rubik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24080" y="3560382"/>
            <a:ext cx="2026296" cy="298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 dirty="0">
                <a:solidFill>
                  <a:srgbClr val="005750"/>
                </a:solidFill>
                <a:latin typeface="Rubik Bold"/>
              </a:rPr>
              <a:t>¿</a:t>
            </a:r>
            <a:r>
              <a:rPr lang="es-CO" sz="1800" dirty="0">
                <a:solidFill>
                  <a:srgbClr val="005750"/>
                </a:solidFill>
                <a:latin typeface="Rubik Bold"/>
              </a:rPr>
              <a:t>Quiénes</a:t>
            </a:r>
            <a:r>
              <a:rPr lang="en-US" sz="1800" dirty="0">
                <a:solidFill>
                  <a:srgbClr val="005750"/>
                </a:solidFill>
                <a:latin typeface="Rubik Bold"/>
              </a:rPr>
              <a:t> </a:t>
            </a:r>
            <a:r>
              <a:rPr lang="en-US" sz="1800" dirty="0" err="1">
                <a:solidFill>
                  <a:srgbClr val="005750"/>
                </a:solidFill>
                <a:latin typeface="Rubik Bold"/>
              </a:rPr>
              <a:t>somos</a:t>
            </a:r>
            <a:r>
              <a:rPr lang="en-US" sz="1800" dirty="0">
                <a:solidFill>
                  <a:srgbClr val="005750"/>
                </a:solidFill>
                <a:latin typeface="Rubik Bold"/>
              </a:rPr>
              <a:t>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24080" y="6086481"/>
            <a:ext cx="2447017" cy="1238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000000"/>
                </a:solidFill>
                <a:latin typeface="Arial Narrow"/>
              </a:rPr>
              <a:t>El Instituto Caro y Cuervo, </a:t>
            </a:r>
            <a:r>
              <a:rPr lang="en-US" sz="1100" dirty="0" err="1">
                <a:solidFill>
                  <a:srgbClr val="000000"/>
                </a:solidFill>
                <a:latin typeface="Arial Narrow"/>
              </a:rPr>
              <a:t>institución</a:t>
            </a:r>
            <a:r>
              <a:rPr lang="en-US" sz="1100" dirty="0">
                <a:solidFill>
                  <a:srgbClr val="000000"/>
                </a:solidFill>
                <a:latin typeface="Arial Narrow"/>
              </a:rPr>
              <a:t> de </a:t>
            </a:r>
            <a:r>
              <a:rPr lang="en-US" sz="1100" dirty="0" err="1">
                <a:solidFill>
                  <a:srgbClr val="000000"/>
                </a:solidFill>
                <a:latin typeface="Arial Narrow"/>
              </a:rPr>
              <a:t>educación</a:t>
            </a:r>
            <a:r>
              <a:rPr lang="en-US" sz="1100" dirty="0">
                <a:solidFill>
                  <a:srgbClr val="000000"/>
                </a:solidFill>
                <a:latin typeface="Arial Narrow"/>
              </a:rPr>
              <a:t> superior de </a:t>
            </a:r>
            <a:r>
              <a:rPr lang="en-US" sz="1100" dirty="0" err="1">
                <a:solidFill>
                  <a:srgbClr val="000000"/>
                </a:solidFill>
                <a:latin typeface="Arial Narrow"/>
              </a:rPr>
              <a:t>posgrado</a:t>
            </a:r>
            <a:r>
              <a:rPr lang="en-US" sz="1100" dirty="0">
                <a:solidFill>
                  <a:srgbClr val="000000"/>
                </a:solidFill>
                <a:latin typeface="Arial Narrow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Arial Narrow"/>
              </a:rPr>
              <a:t>salvaguarda</a:t>
            </a:r>
            <a:r>
              <a:rPr lang="en-US" sz="1100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 Narrow"/>
              </a:rPr>
              <a:t>el</a:t>
            </a:r>
            <a:r>
              <a:rPr lang="en-US" sz="1100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 Narrow"/>
              </a:rPr>
              <a:t>patrimonio</a:t>
            </a:r>
            <a:r>
              <a:rPr lang="en-US" sz="1100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 Narrow"/>
              </a:rPr>
              <a:t>lingüístico</a:t>
            </a:r>
            <a:r>
              <a:rPr lang="en-US" sz="1100" dirty="0">
                <a:solidFill>
                  <a:srgbClr val="000000"/>
                </a:solidFill>
                <a:latin typeface="Arial Narrow"/>
              </a:rPr>
              <a:t> de Colombia a </a:t>
            </a:r>
            <a:r>
              <a:rPr lang="en-US" sz="1100" dirty="0" err="1">
                <a:solidFill>
                  <a:srgbClr val="000000"/>
                </a:solidFill>
                <a:latin typeface="Arial Narrow"/>
              </a:rPr>
              <a:t>través</a:t>
            </a:r>
            <a:r>
              <a:rPr lang="en-US" sz="1100" dirty="0">
                <a:solidFill>
                  <a:srgbClr val="000000"/>
                </a:solidFill>
                <a:latin typeface="Arial Narrow"/>
              </a:rPr>
              <a:t> de la </a:t>
            </a:r>
            <a:r>
              <a:rPr lang="en-US" sz="1100" dirty="0" err="1">
                <a:solidFill>
                  <a:srgbClr val="000000"/>
                </a:solidFill>
                <a:latin typeface="Arial Narrow"/>
              </a:rPr>
              <a:t>formación</a:t>
            </a:r>
            <a:r>
              <a:rPr lang="en-US" sz="1100" dirty="0">
                <a:solidFill>
                  <a:srgbClr val="000000"/>
                </a:solidFill>
                <a:latin typeface="Arial Narrow"/>
              </a:rPr>
              <a:t>, la </a:t>
            </a:r>
            <a:r>
              <a:rPr lang="en-US" sz="1100" dirty="0" err="1">
                <a:solidFill>
                  <a:srgbClr val="000000"/>
                </a:solidFill>
                <a:latin typeface="Arial Narrow"/>
              </a:rPr>
              <a:t>investigación</a:t>
            </a:r>
            <a:r>
              <a:rPr lang="en-US" sz="1100" dirty="0">
                <a:solidFill>
                  <a:srgbClr val="000000"/>
                </a:solidFill>
                <a:latin typeface="Arial Narrow"/>
              </a:rPr>
              <a:t> y la </a:t>
            </a:r>
            <a:r>
              <a:rPr lang="en-US" sz="1100" dirty="0" err="1">
                <a:solidFill>
                  <a:srgbClr val="000000"/>
                </a:solidFill>
                <a:latin typeface="Arial Narrow"/>
              </a:rPr>
              <a:t>apropiación</a:t>
            </a:r>
            <a:r>
              <a:rPr lang="en-US" sz="1100" dirty="0">
                <a:solidFill>
                  <a:srgbClr val="000000"/>
                </a:solidFill>
                <a:latin typeface="Arial Narrow"/>
              </a:rPr>
              <a:t> social del </a:t>
            </a:r>
            <a:r>
              <a:rPr lang="en-US" sz="1100" dirty="0" err="1">
                <a:solidFill>
                  <a:srgbClr val="000000"/>
                </a:solidFill>
                <a:latin typeface="Arial Narrow"/>
              </a:rPr>
              <a:t>conocimiento</a:t>
            </a:r>
            <a:r>
              <a:rPr lang="en-US" sz="1100" dirty="0">
                <a:solidFill>
                  <a:srgbClr val="000000"/>
                </a:solidFill>
                <a:latin typeface="Arial Narrow"/>
              </a:rPr>
              <a:t>. 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626219" y="5814009"/>
            <a:ext cx="942186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 dirty="0" err="1">
                <a:solidFill>
                  <a:srgbClr val="005750"/>
                </a:solidFill>
                <a:latin typeface="Rubik Bold"/>
              </a:rPr>
              <a:t>Visión</a:t>
            </a:r>
            <a:endParaRPr lang="en-US" sz="1800" dirty="0">
              <a:solidFill>
                <a:srgbClr val="005750"/>
              </a:solidFill>
              <a:latin typeface="Rubik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626219" y="6044261"/>
            <a:ext cx="3531994" cy="1350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0000"/>
                </a:solidFill>
                <a:latin typeface="Arial Narrow"/>
              </a:rPr>
              <a:t>En 2030 </a:t>
            </a:r>
            <a:r>
              <a:rPr lang="en-US" sz="1200" dirty="0" err="1">
                <a:solidFill>
                  <a:srgbClr val="000000"/>
                </a:solidFill>
                <a:latin typeface="Arial Narrow"/>
              </a:rPr>
              <a:t>el</a:t>
            </a:r>
            <a:r>
              <a:rPr lang="en-US" sz="1200" dirty="0">
                <a:solidFill>
                  <a:srgbClr val="000000"/>
                </a:solidFill>
                <a:latin typeface="Arial Narrow"/>
              </a:rPr>
              <a:t> Instituto Caro y Cuervo </a:t>
            </a:r>
            <a:r>
              <a:rPr lang="en-US" sz="1200" dirty="0" err="1">
                <a:solidFill>
                  <a:srgbClr val="000000"/>
                </a:solidFill>
                <a:latin typeface="Arial Narrow"/>
              </a:rPr>
              <a:t>será</a:t>
            </a:r>
            <a:r>
              <a:rPr lang="en-US" sz="1200" dirty="0">
                <a:solidFill>
                  <a:srgbClr val="000000"/>
                </a:solidFill>
                <a:latin typeface="Arial Narrow"/>
              </a:rPr>
              <a:t> un </a:t>
            </a:r>
            <a:r>
              <a:rPr lang="en-US" sz="1200" dirty="0" err="1">
                <a:solidFill>
                  <a:srgbClr val="000000"/>
                </a:solidFill>
                <a:latin typeface="Arial Narrow"/>
              </a:rPr>
              <a:t>referente</a:t>
            </a:r>
            <a:r>
              <a:rPr lang="en-US" sz="1200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Narrow"/>
              </a:rPr>
              <a:t>en</a:t>
            </a:r>
            <a:r>
              <a:rPr lang="en-US" sz="1200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Narrow"/>
              </a:rPr>
              <a:t>el</a:t>
            </a:r>
            <a:r>
              <a:rPr lang="en-US" sz="1200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Narrow"/>
              </a:rPr>
              <a:t>desarrollo</a:t>
            </a:r>
            <a:r>
              <a:rPr lang="en-US" sz="1200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Narrow"/>
              </a:rPr>
              <a:t>innovador</a:t>
            </a:r>
            <a:r>
              <a:rPr lang="en-US" sz="1200" dirty="0">
                <a:solidFill>
                  <a:srgbClr val="000000"/>
                </a:solidFill>
                <a:latin typeface="Arial Narrow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 Narrow"/>
              </a:rPr>
              <a:t>creativo</a:t>
            </a:r>
            <a:r>
              <a:rPr lang="en-US" sz="1200" dirty="0">
                <a:solidFill>
                  <a:srgbClr val="000000"/>
                </a:solidFill>
                <a:latin typeface="Arial Narrow"/>
              </a:rPr>
              <a:t> y </a:t>
            </a:r>
            <a:r>
              <a:rPr lang="en-US" sz="1200" dirty="0" err="1">
                <a:solidFill>
                  <a:srgbClr val="000000"/>
                </a:solidFill>
                <a:latin typeface="Arial Narrow"/>
              </a:rPr>
              <a:t>sistemático</a:t>
            </a:r>
            <a:r>
              <a:rPr lang="en-US" sz="1200" dirty="0">
                <a:solidFill>
                  <a:srgbClr val="000000"/>
                </a:solidFill>
                <a:latin typeface="Arial Narrow"/>
              </a:rPr>
              <a:t> de la </a:t>
            </a:r>
            <a:r>
              <a:rPr lang="en-US" sz="1200" dirty="0" err="1">
                <a:solidFill>
                  <a:srgbClr val="000000"/>
                </a:solidFill>
                <a:latin typeface="Arial Narrow"/>
              </a:rPr>
              <a:t>investigación</a:t>
            </a:r>
            <a:r>
              <a:rPr lang="en-US" sz="1200" dirty="0">
                <a:solidFill>
                  <a:srgbClr val="000000"/>
                </a:solidFill>
                <a:latin typeface="Arial Narrow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 Narrow"/>
              </a:rPr>
              <a:t>formación</a:t>
            </a:r>
            <a:r>
              <a:rPr lang="en-US" sz="1200" dirty="0">
                <a:solidFill>
                  <a:srgbClr val="000000"/>
                </a:solidFill>
                <a:latin typeface="Arial Narrow"/>
              </a:rPr>
              <a:t> y </a:t>
            </a:r>
            <a:r>
              <a:rPr lang="en-US" sz="1200" dirty="0" err="1">
                <a:solidFill>
                  <a:srgbClr val="000000"/>
                </a:solidFill>
                <a:latin typeface="Arial Narrow"/>
              </a:rPr>
              <a:t>apropiación</a:t>
            </a:r>
            <a:r>
              <a:rPr lang="en-US" sz="1200" dirty="0">
                <a:solidFill>
                  <a:srgbClr val="000000"/>
                </a:solidFill>
                <a:latin typeface="Arial Narrow"/>
              </a:rPr>
              <a:t> social del </a:t>
            </a:r>
            <a:r>
              <a:rPr lang="en-US" sz="1200" dirty="0" err="1">
                <a:solidFill>
                  <a:srgbClr val="000000"/>
                </a:solidFill>
                <a:latin typeface="Arial Narrow"/>
              </a:rPr>
              <a:t>conocimiento</a:t>
            </a:r>
            <a:r>
              <a:rPr lang="en-US" sz="1200" dirty="0">
                <a:solidFill>
                  <a:srgbClr val="000000"/>
                </a:solidFill>
                <a:latin typeface="Arial Narrow"/>
              </a:rPr>
              <a:t> con </a:t>
            </a:r>
            <a:r>
              <a:rPr lang="en-US" sz="1200" dirty="0" err="1">
                <a:solidFill>
                  <a:srgbClr val="000000"/>
                </a:solidFill>
                <a:latin typeface="Arial Narrow"/>
              </a:rPr>
              <a:t>el</a:t>
            </a:r>
            <a:r>
              <a:rPr lang="en-US" sz="1200" dirty="0">
                <a:solidFill>
                  <a:srgbClr val="000000"/>
                </a:solidFill>
                <a:latin typeface="Arial Narrow"/>
              </a:rPr>
              <a:t> fin de </a:t>
            </a:r>
            <a:r>
              <a:rPr lang="en-US" sz="1200" dirty="0" err="1">
                <a:solidFill>
                  <a:srgbClr val="000000"/>
                </a:solidFill>
                <a:latin typeface="Arial Narrow"/>
              </a:rPr>
              <a:t>salvaguardar</a:t>
            </a:r>
            <a:r>
              <a:rPr lang="en-US" sz="1200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Narrow"/>
              </a:rPr>
              <a:t>los</a:t>
            </a:r>
            <a:r>
              <a:rPr lang="en-US" sz="1200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Narrow"/>
              </a:rPr>
              <a:t>aspectos</a:t>
            </a:r>
            <a:r>
              <a:rPr lang="en-US" sz="1200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Narrow"/>
              </a:rPr>
              <a:t>lingüísticos</a:t>
            </a:r>
            <a:r>
              <a:rPr lang="en-US" sz="1200" dirty="0">
                <a:solidFill>
                  <a:srgbClr val="000000"/>
                </a:solidFill>
                <a:latin typeface="Arial Narrow"/>
              </a:rPr>
              <a:t> y </a:t>
            </a:r>
            <a:r>
              <a:rPr lang="en-US" sz="1200" dirty="0" err="1">
                <a:solidFill>
                  <a:srgbClr val="000000"/>
                </a:solidFill>
                <a:latin typeface="Arial Narrow"/>
              </a:rPr>
              <a:t>literarios</a:t>
            </a:r>
            <a:r>
              <a:rPr lang="en-US" sz="1200" dirty="0">
                <a:solidFill>
                  <a:srgbClr val="000000"/>
                </a:solidFill>
                <a:latin typeface="Arial Narrow"/>
              </a:rPr>
              <a:t> del </a:t>
            </a:r>
            <a:r>
              <a:rPr lang="en-US" sz="1200" dirty="0" err="1">
                <a:solidFill>
                  <a:srgbClr val="000000"/>
                </a:solidFill>
                <a:latin typeface="Arial Narrow"/>
              </a:rPr>
              <a:t>patrimonio</a:t>
            </a:r>
            <a:r>
              <a:rPr lang="en-US" sz="1200" dirty="0">
                <a:solidFill>
                  <a:srgbClr val="000000"/>
                </a:solidFill>
                <a:latin typeface="Arial Narrow"/>
              </a:rPr>
              <a:t> cultural </a:t>
            </a:r>
            <a:r>
              <a:rPr lang="en-US" sz="1200" dirty="0" err="1">
                <a:solidFill>
                  <a:srgbClr val="000000"/>
                </a:solidFill>
                <a:latin typeface="Arial Narrow"/>
              </a:rPr>
              <a:t>inmaterial</a:t>
            </a:r>
            <a:r>
              <a:rPr lang="en-US" sz="1200" dirty="0">
                <a:solidFill>
                  <a:srgbClr val="000000"/>
                </a:solidFill>
                <a:latin typeface="Arial Narrow"/>
              </a:rPr>
              <a:t> de Colombia. 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610329" y="7544845"/>
            <a:ext cx="2312299" cy="2446757"/>
            <a:chOff x="-343" y="-47625"/>
            <a:chExt cx="813143" cy="860425"/>
          </a:xfrm>
        </p:grpSpPr>
        <p:sp>
          <p:nvSpPr>
            <p:cNvPr id="33" name="Freeform 33"/>
            <p:cNvSpPr/>
            <p:nvPr/>
          </p:nvSpPr>
          <p:spPr>
            <a:xfrm>
              <a:off x="-343" y="10514"/>
              <a:ext cx="408067" cy="215425"/>
            </a:xfrm>
            <a:custGeom>
              <a:avLst/>
              <a:gdLst/>
              <a:ahLst/>
              <a:cxnLst/>
              <a:rect l="l" t="t" r="r" b="b"/>
              <a:pathLst>
                <a:path w="363028" h="155379">
                  <a:moveTo>
                    <a:pt x="0" y="0"/>
                  </a:moveTo>
                  <a:lnTo>
                    <a:pt x="363028" y="0"/>
                  </a:lnTo>
                  <a:lnTo>
                    <a:pt x="363028" y="155379"/>
                  </a:lnTo>
                  <a:lnTo>
                    <a:pt x="0" y="1553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000000"/>
              </a:solidFill>
            </a:ln>
          </p:spPr>
          <p:txBody>
            <a:bodyPr/>
            <a:lstStyle/>
            <a:p>
              <a:endParaRPr lang="es-CO" dirty="0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1696" tIns="51696" rIns="51696" bIns="51696" rtlCol="0" anchor="ctr"/>
            <a:lstStyle/>
            <a:p>
              <a:pPr algn="ctr">
                <a:lnSpc>
                  <a:spcPts val="251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1374734" y="9570902"/>
            <a:ext cx="1210391" cy="519332"/>
          </a:xfrm>
          <a:custGeom>
            <a:avLst/>
            <a:gdLst/>
            <a:ahLst/>
            <a:cxnLst/>
            <a:rect l="l" t="t" r="r" b="b"/>
            <a:pathLst>
              <a:path w="369494" h="150204">
                <a:moveTo>
                  <a:pt x="0" y="0"/>
                </a:moveTo>
                <a:lnTo>
                  <a:pt x="369494" y="0"/>
                </a:lnTo>
                <a:lnTo>
                  <a:pt x="369494" y="150204"/>
                </a:lnTo>
                <a:lnTo>
                  <a:pt x="0" y="15020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solidFill>
              <a:srgbClr val="000000"/>
            </a:solidFill>
          </a:ln>
        </p:spPr>
        <p:txBody>
          <a:bodyPr/>
          <a:lstStyle/>
          <a:p>
            <a:endParaRPr lang="es-CO"/>
          </a:p>
        </p:txBody>
      </p:sp>
      <p:sp>
        <p:nvSpPr>
          <p:cNvPr id="75" name="TextBox 75"/>
          <p:cNvSpPr txBox="1"/>
          <p:nvPr/>
        </p:nvSpPr>
        <p:spPr>
          <a:xfrm>
            <a:off x="2974211" y="7387716"/>
            <a:ext cx="1055541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5750"/>
                </a:solidFill>
                <a:latin typeface="Rubik Bold"/>
              </a:rPr>
              <a:t>Historia</a:t>
            </a:r>
          </a:p>
        </p:txBody>
      </p:sp>
      <p:grpSp>
        <p:nvGrpSpPr>
          <p:cNvPr id="83" name="Grupo 82" descr="Se presenta la línea de tiempo desde el año 1942 hasta el año 2017 en el que se detalla los eventos más representativos de la historia del Instituto Caro y Cuervo: &#10;1. Año 1942: Creación del Instituto Caro y cuervo mediante la Ley 5° del 25 de agosto de 1942. &#10; 2. Año 1957: Creación del Centro Andrés Bello ahora conocido como la Facultad seminario Andrés Bello.&#10;3. Año 1970: Expedición del Decreto 1442 de 1970, por el cual se aprueban los estatutos del Instituto Caro y Cuervo.&#10;4. Año 1991: La Constitución de Colombia expedida en el año 1991, reconoció por primera vez a Colombia como país pluriétnico y multicultural. &#10;5. Año 2003: El Instituto Caro y Cuervo pasa a hacer parte del Ministerio de Cultura, por medio del Decreto 1746 de 2003. &#10;6. Año 2010: Expedición del Acuerdo 002 de 2010, por el cual se adoptan los estatutos del Instituto Caro y Cuervo.&#10;7. Año 2017: El Instituto Caro y Cuervo recibió homenajes y reconocimientos por parte de la Academia Colombiana de la Lengua y la Real Academia Española. ">
            <a:extLst>
              <a:ext uri="{FF2B5EF4-FFF2-40B4-BE49-F238E27FC236}">
                <a16:creationId xmlns:a16="http://schemas.microsoft.com/office/drawing/2014/main" id="{B5267A52-DA6C-FDB3-45F5-193A3F18EC4E}"/>
              </a:ext>
            </a:extLst>
          </p:cNvPr>
          <p:cNvGrpSpPr/>
          <p:nvPr/>
        </p:nvGrpSpPr>
        <p:grpSpPr>
          <a:xfrm>
            <a:off x="425450" y="7699571"/>
            <a:ext cx="7682019" cy="2993825"/>
            <a:chOff x="756000" y="7785025"/>
            <a:chExt cx="7007169" cy="2529254"/>
          </a:xfrm>
        </p:grpSpPr>
        <p:sp>
          <p:nvSpPr>
            <p:cNvPr id="11" name="AutoShape 11"/>
            <p:cNvSpPr/>
            <p:nvPr/>
          </p:nvSpPr>
          <p:spPr>
            <a:xfrm>
              <a:off x="756001" y="8978449"/>
              <a:ext cx="6057452" cy="6530"/>
            </a:xfrm>
            <a:prstGeom prst="line">
              <a:avLst/>
            </a:prstGeom>
            <a:ln w="50873" cap="flat">
              <a:solidFill>
                <a:srgbClr val="00575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/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1078308" y="8766837"/>
              <a:ext cx="432000" cy="437986"/>
              <a:chOff x="43365" y="28575"/>
              <a:chExt cx="737132" cy="747347"/>
            </a:xfrm>
          </p:grpSpPr>
          <p:sp>
            <p:nvSpPr>
              <p:cNvPr id="14" name="TextBox 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19"/>
                  </a:lnSpc>
                </a:pPr>
                <a:endParaRPr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43365" y="38789"/>
                <a:ext cx="737132" cy="737133"/>
              </a:xfrm>
              <a:prstGeom prst="ellipse">
                <a:avLst/>
              </a:prstGeom>
              <a:solidFill>
                <a:srgbClr val="75CDC6"/>
              </a:solidFill>
            </p:spPr>
            <p:txBody>
              <a:bodyPr/>
              <a:lstStyle/>
              <a:p>
                <a:endParaRPr lang="es-CO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109931" y="8884514"/>
              <a:ext cx="364844" cy="167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2"/>
                </a:lnSpc>
              </a:pPr>
              <a:r>
                <a:rPr lang="en-US" sz="1001" dirty="0">
                  <a:solidFill>
                    <a:srgbClr val="000000"/>
                  </a:solidFill>
                  <a:latin typeface="Rubik Bold"/>
                </a:rPr>
                <a:t>1942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1832956" y="8745725"/>
              <a:ext cx="432000" cy="436053"/>
              <a:chOff x="28634" y="-7449"/>
              <a:chExt cx="737132" cy="744049"/>
            </a:xfrm>
          </p:grpSpPr>
          <p:sp>
            <p:nvSpPr>
              <p:cNvPr id="18" name="TextBox 18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19"/>
                  </a:lnSpc>
                </a:pPr>
                <a:endParaRPr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28634" y="-7449"/>
                <a:ext cx="737132" cy="737132"/>
              </a:xfrm>
              <a:prstGeom prst="ellipse">
                <a:avLst/>
              </a:prstGeom>
              <a:solidFill>
                <a:srgbClr val="75CDC6"/>
              </a:solidFill>
            </p:spPr>
            <p:txBody>
              <a:bodyPr/>
              <a:lstStyle/>
              <a:p>
                <a:endParaRPr lang="es-CO"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1871922" y="8884514"/>
              <a:ext cx="364844" cy="167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2"/>
                </a:lnSpc>
              </a:pPr>
              <a:r>
                <a:rPr lang="en-US" sz="1001" dirty="0">
                  <a:solidFill>
                    <a:srgbClr val="000000"/>
                  </a:solidFill>
                  <a:latin typeface="Rubik Bold"/>
                </a:rPr>
                <a:t>1957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3474937" y="8749501"/>
              <a:ext cx="432000" cy="432001"/>
              <a:chOff x="32902" y="-535"/>
              <a:chExt cx="737132" cy="73713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32902" y="-535"/>
                <a:ext cx="737132" cy="737131"/>
              </a:xfrm>
              <a:prstGeom prst="ellipse">
                <a:avLst/>
              </a:prstGeom>
              <a:solidFill>
                <a:srgbClr val="75CDC6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19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3519257" y="8884514"/>
              <a:ext cx="364844" cy="167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2"/>
                </a:lnSpc>
              </a:pPr>
              <a:r>
                <a:rPr lang="en-US" sz="1001" dirty="0">
                  <a:solidFill>
                    <a:srgbClr val="000000"/>
                  </a:solidFill>
                  <a:latin typeface="Rubik Bold"/>
                </a:rPr>
                <a:t>1991</a:t>
              </a:r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4292985" y="8749502"/>
              <a:ext cx="432000" cy="432000"/>
              <a:chOff x="30016" y="-533"/>
              <a:chExt cx="737132" cy="737133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30016" y="-533"/>
                <a:ext cx="737132" cy="737133"/>
              </a:xfrm>
              <a:prstGeom prst="ellipse">
                <a:avLst/>
              </a:prstGeom>
              <a:solidFill>
                <a:srgbClr val="75CDC6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19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4331144" y="8881656"/>
              <a:ext cx="364844" cy="167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2"/>
                </a:lnSpc>
              </a:pPr>
              <a:r>
                <a:rPr lang="en-US" sz="1001" dirty="0">
                  <a:solidFill>
                    <a:srgbClr val="000000"/>
                  </a:solidFill>
                  <a:latin typeface="Rubik Bold"/>
                </a:rPr>
                <a:t>2003</a:t>
              </a:r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2657456" y="8749500"/>
              <a:ext cx="431999" cy="432278"/>
              <a:chOff x="36758" y="-1007"/>
              <a:chExt cx="737131" cy="737607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36758" y="-1007"/>
                <a:ext cx="737131" cy="737132"/>
              </a:xfrm>
              <a:prstGeom prst="ellipse">
                <a:avLst/>
              </a:prstGeom>
              <a:solidFill>
                <a:srgbClr val="75CDC6"/>
              </a:solidFill>
            </p:spPr>
            <p:txBody>
              <a:bodyPr/>
              <a:lstStyle/>
              <a:p>
                <a:endParaRPr lang="es-CO" dirty="0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19"/>
                  </a:lnSpc>
                </a:pPr>
                <a:endParaRPr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2691664" y="8884835"/>
              <a:ext cx="364844" cy="167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2"/>
                </a:lnSpc>
              </a:pPr>
              <a:r>
                <a:rPr lang="en-US" sz="1001" dirty="0">
                  <a:solidFill>
                    <a:srgbClr val="000000"/>
                  </a:solidFill>
                  <a:latin typeface="Rubik Bold"/>
                </a:rPr>
                <a:t>1970</a:t>
              </a:r>
            </a:p>
          </p:txBody>
        </p:sp>
        <p:sp>
          <p:nvSpPr>
            <p:cNvPr id="36" name="AutoShape 36"/>
            <p:cNvSpPr/>
            <p:nvPr/>
          </p:nvSpPr>
          <p:spPr>
            <a:xfrm flipH="1" flipV="1">
              <a:off x="2051065" y="9137038"/>
              <a:ext cx="3521" cy="291616"/>
            </a:xfrm>
            <a:prstGeom prst="line">
              <a:avLst/>
            </a:prstGeom>
            <a:ln w="50873" cap="flat">
              <a:solidFill>
                <a:srgbClr val="00575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973093" y="7785025"/>
              <a:ext cx="914610" cy="5288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700" dirty="0" err="1">
                  <a:solidFill>
                    <a:srgbClr val="000000"/>
                  </a:solidFill>
                  <a:latin typeface="Arial Narrow"/>
                </a:rPr>
                <a:t>Creación</a:t>
              </a:r>
              <a:r>
                <a:rPr lang="en-US" sz="700" dirty="0">
                  <a:solidFill>
                    <a:srgbClr val="000000"/>
                  </a:solidFill>
                  <a:latin typeface="Arial Narrow"/>
                </a:rPr>
                <a:t> del Instituto Caro y Cuervo</a:t>
              </a:r>
              <a:endParaRPr lang="en-US" sz="700" dirty="0">
                <a:solidFill>
                  <a:srgbClr val="000000"/>
                </a:solidFill>
                <a:latin typeface="Arial Narrow"/>
                <a:cs typeface="Rubik Bold"/>
              </a:endParaRPr>
            </a:p>
            <a:p>
              <a:pPr>
                <a:lnSpc>
                  <a:spcPct val="15000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al Narrow"/>
                </a:rPr>
                <a:t>Mediante la Ley 5ª del 25 de </a:t>
              </a:r>
              <a:r>
                <a:rPr lang="en-US" sz="700" dirty="0" err="1">
                  <a:solidFill>
                    <a:srgbClr val="000000"/>
                  </a:solidFill>
                  <a:latin typeface="Arial Narrow"/>
                </a:rPr>
                <a:t>agosto</a:t>
              </a:r>
              <a:r>
                <a:rPr lang="en-US" sz="700" dirty="0">
                  <a:solidFill>
                    <a:srgbClr val="000000"/>
                  </a:solidFill>
                  <a:latin typeface="Arial Narrow"/>
                </a:rPr>
                <a:t> de 1942</a:t>
              </a:r>
              <a:endParaRPr lang="en-US" sz="700" dirty="0">
                <a:solidFill>
                  <a:srgbClr val="000000"/>
                </a:solidFill>
                <a:latin typeface="Arial Narrow"/>
                <a:cs typeface="Rubik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653939" y="9426227"/>
              <a:ext cx="972007" cy="381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</a:pPr>
              <a:r>
                <a:rPr lang="en-US" sz="600" dirty="0" err="1">
                  <a:solidFill>
                    <a:srgbClr val="000000"/>
                  </a:solidFill>
                  <a:latin typeface="Rubik Bold"/>
                </a:rPr>
                <a:t>Creación</a:t>
              </a:r>
              <a:r>
                <a:rPr lang="en-US" sz="600" dirty="0">
                  <a:solidFill>
                    <a:srgbClr val="000000"/>
                  </a:solidFill>
                  <a:latin typeface="Rubik Bold"/>
                </a:rPr>
                <a:t> del Centro Andrés Bello</a:t>
              </a:r>
            </a:p>
            <a:p>
              <a:pPr algn="ctr">
                <a:lnSpc>
                  <a:spcPts val="701"/>
                </a:lnSpc>
              </a:pPr>
              <a:r>
                <a:rPr lang="en-US" sz="500" dirty="0" err="1">
                  <a:solidFill>
                    <a:srgbClr val="000000"/>
                  </a:solidFill>
                  <a:latin typeface="Rubik"/>
                </a:rPr>
                <a:t>Ahora</a:t>
              </a:r>
              <a:r>
                <a:rPr lang="en-US" sz="500" dirty="0">
                  <a:solidFill>
                    <a:srgbClr val="000000"/>
                  </a:solidFill>
                  <a:latin typeface="Rubik"/>
                </a:rPr>
                <a:t> </a:t>
              </a:r>
              <a:r>
                <a:rPr lang="en-US" sz="500" dirty="0" err="1">
                  <a:solidFill>
                    <a:srgbClr val="000000"/>
                  </a:solidFill>
                  <a:latin typeface="Rubik"/>
                </a:rPr>
                <a:t>conocido</a:t>
              </a:r>
              <a:r>
                <a:rPr lang="en-US" sz="500" dirty="0">
                  <a:solidFill>
                    <a:srgbClr val="000000"/>
                  </a:solidFill>
                  <a:latin typeface="Rubik"/>
                </a:rPr>
                <a:t> </a:t>
              </a:r>
              <a:r>
                <a:rPr lang="en-US" sz="500" dirty="0" err="1">
                  <a:solidFill>
                    <a:srgbClr val="000000"/>
                  </a:solidFill>
                  <a:latin typeface="Rubik"/>
                </a:rPr>
                <a:t>como</a:t>
              </a:r>
              <a:r>
                <a:rPr lang="en-US" sz="500" dirty="0">
                  <a:solidFill>
                    <a:srgbClr val="000000"/>
                  </a:solidFill>
                  <a:latin typeface="Rubik"/>
                </a:rPr>
                <a:t> la </a:t>
              </a:r>
              <a:r>
                <a:rPr lang="en-US" sz="500" dirty="0" err="1">
                  <a:solidFill>
                    <a:srgbClr val="000000"/>
                  </a:solidFill>
                  <a:latin typeface="Rubik"/>
                </a:rPr>
                <a:t>Facultad</a:t>
              </a:r>
              <a:r>
                <a:rPr lang="en-US" sz="500" dirty="0">
                  <a:solidFill>
                    <a:srgbClr val="000000"/>
                  </a:solidFill>
                  <a:latin typeface="Rubik"/>
                </a:rPr>
                <a:t> </a:t>
              </a:r>
              <a:r>
                <a:rPr lang="en-US" sz="500" dirty="0" err="1">
                  <a:solidFill>
                    <a:srgbClr val="000000"/>
                  </a:solidFill>
                  <a:latin typeface="Rubik"/>
                </a:rPr>
                <a:t>Seminario</a:t>
              </a:r>
              <a:r>
                <a:rPr lang="en-US" sz="500" dirty="0">
                  <a:solidFill>
                    <a:srgbClr val="000000"/>
                  </a:solidFill>
                  <a:latin typeface="Rubik"/>
                </a:rPr>
                <a:t> Andrés Bello</a:t>
              </a:r>
            </a:p>
          </p:txBody>
        </p:sp>
        <p:sp>
          <p:nvSpPr>
            <p:cNvPr id="41" name="AutoShape 41"/>
            <p:cNvSpPr/>
            <p:nvPr/>
          </p:nvSpPr>
          <p:spPr>
            <a:xfrm flipH="1" flipV="1">
              <a:off x="2874087" y="8463652"/>
              <a:ext cx="0" cy="286438"/>
            </a:xfrm>
            <a:prstGeom prst="line">
              <a:avLst/>
            </a:prstGeom>
            <a:ln w="50873" cap="flat">
              <a:solidFill>
                <a:srgbClr val="00575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2280109" y="8043004"/>
              <a:ext cx="1187956" cy="441845"/>
            </a:xfrm>
            <a:custGeom>
              <a:avLst/>
              <a:gdLst/>
              <a:ahLst/>
              <a:cxnLst/>
              <a:rect l="l" t="t" r="r" b="b"/>
              <a:pathLst>
                <a:path w="425123" h="158119">
                  <a:moveTo>
                    <a:pt x="0" y="0"/>
                  </a:moveTo>
                  <a:lnTo>
                    <a:pt x="425123" y="0"/>
                  </a:lnTo>
                  <a:lnTo>
                    <a:pt x="425123" y="158119"/>
                  </a:lnTo>
                  <a:lnTo>
                    <a:pt x="0" y="15811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000000"/>
              </a:solidFill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2314913" y="8065859"/>
              <a:ext cx="1118347" cy="381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</a:pPr>
              <a:r>
                <a:rPr lang="en-US" sz="600">
                  <a:solidFill>
                    <a:srgbClr val="000000"/>
                  </a:solidFill>
                  <a:latin typeface="Rubik Bold"/>
                </a:rPr>
                <a:t>Expedición del Decreto 1442 de 1970</a:t>
              </a:r>
            </a:p>
            <a:p>
              <a:pPr algn="ctr">
                <a:lnSpc>
                  <a:spcPts val="701"/>
                </a:lnSpc>
              </a:pPr>
              <a:r>
                <a:rPr lang="en-US" sz="500">
                  <a:solidFill>
                    <a:srgbClr val="000000"/>
                  </a:solidFill>
                  <a:latin typeface="Rubik"/>
                </a:rPr>
                <a:t>Por el cual se aprueban los estatutos del Instituto Caro y Cuervo</a:t>
              </a:r>
            </a:p>
          </p:txBody>
        </p:sp>
        <p:sp>
          <p:nvSpPr>
            <p:cNvPr id="46" name="AutoShape 46"/>
            <p:cNvSpPr/>
            <p:nvPr/>
          </p:nvSpPr>
          <p:spPr>
            <a:xfrm flipH="1" flipV="1">
              <a:off x="3695285" y="9209626"/>
              <a:ext cx="0" cy="286438"/>
            </a:xfrm>
            <a:prstGeom prst="line">
              <a:avLst/>
            </a:prstGeom>
            <a:ln w="50873" cap="flat">
              <a:solidFill>
                <a:srgbClr val="00575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/>
            </a:p>
          </p:txBody>
        </p:sp>
        <p:grpSp>
          <p:nvGrpSpPr>
            <p:cNvPr id="47" name="Group 47"/>
            <p:cNvGrpSpPr/>
            <p:nvPr/>
          </p:nvGrpSpPr>
          <p:grpSpPr>
            <a:xfrm>
              <a:off x="3177573" y="9506307"/>
              <a:ext cx="1032508" cy="419727"/>
              <a:chOff x="0" y="0"/>
              <a:chExt cx="369494" cy="150204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369494" cy="150204"/>
              </a:xfrm>
              <a:custGeom>
                <a:avLst/>
                <a:gdLst/>
                <a:ahLst/>
                <a:cxnLst/>
                <a:rect l="l" t="t" r="r" b="b"/>
                <a:pathLst>
                  <a:path w="369494" h="150204">
                    <a:moveTo>
                      <a:pt x="0" y="0"/>
                    </a:moveTo>
                    <a:lnTo>
                      <a:pt x="369494" y="0"/>
                    </a:lnTo>
                    <a:lnTo>
                      <a:pt x="369494" y="150204"/>
                    </a:lnTo>
                    <a:lnTo>
                      <a:pt x="0" y="15020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19"/>
                  </a:lnSpc>
                </a:pPr>
                <a:endParaRPr/>
              </a:p>
            </p:txBody>
          </p:sp>
        </p:grpSp>
        <p:sp>
          <p:nvSpPr>
            <p:cNvPr id="50" name="TextBox 50"/>
            <p:cNvSpPr txBox="1"/>
            <p:nvPr/>
          </p:nvSpPr>
          <p:spPr>
            <a:xfrm>
              <a:off x="3207823" y="9528701"/>
              <a:ext cx="972007" cy="360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</a:pPr>
              <a:r>
                <a:rPr lang="en-US" sz="600">
                  <a:solidFill>
                    <a:srgbClr val="000000"/>
                  </a:solidFill>
                  <a:latin typeface="Rubik Bold"/>
                </a:rPr>
                <a:t>La Constitución de 1991</a:t>
              </a:r>
            </a:p>
            <a:p>
              <a:pPr algn="ctr">
                <a:lnSpc>
                  <a:spcPts val="701"/>
                </a:lnSpc>
              </a:pPr>
              <a:r>
                <a:rPr lang="en-US" sz="500">
                  <a:solidFill>
                    <a:srgbClr val="000000"/>
                  </a:solidFill>
                  <a:latin typeface="Rubik"/>
                </a:rPr>
                <a:t>Reconoció por primera vez a Colombia como país pluriétnico y multicultural</a:t>
              </a:r>
            </a:p>
          </p:txBody>
        </p:sp>
        <p:sp>
          <p:nvSpPr>
            <p:cNvPr id="51" name="AutoShape 51"/>
            <p:cNvSpPr/>
            <p:nvPr/>
          </p:nvSpPr>
          <p:spPr>
            <a:xfrm flipH="1" flipV="1">
              <a:off x="4513567" y="8462731"/>
              <a:ext cx="0" cy="286438"/>
            </a:xfrm>
            <a:prstGeom prst="line">
              <a:avLst/>
            </a:prstGeom>
            <a:ln w="50873" cap="flat">
              <a:solidFill>
                <a:srgbClr val="00575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3816472" y="8043004"/>
              <a:ext cx="1394188" cy="441845"/>
            </a:xfrm>
            <a:custGeom>
              <a:avLst/>
              <a:gdLst/>
              <a:ahLst/>
              <a:cxnLst/>
              <a:rect l="l" t="t" r="r" b="b"/>
              <a:pathLst>
                <a:path w="498925" h="158119">
                  <a:moveTo>
                    <a:pt x="0" y="0"/>
                  </a:moveTo>
                  <a:lnTo>
                    <a:pt x="498925" y="0"/>
                  </a:lnTo>
                  <a:lnTo>
                    <a:pt x="498925" y="158119"/>
                  </a:lnTo>
                  <a:lnTo>
                    <a:pt x="0" y="15811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000000"/>
              </a:solidFill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3849400" y="8055260"/>
              <a:ext cx="1312495" cy="403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</a:pPr>
              <a:r>
                <a:rPr lang="en-US" sz="600">
                  <a:solidFill>
                    <a:srgbClr val="000000"/>
                  </a:solidFill>
                  <a:latin typeface="Rubik Bold"/>
                </a:rPr>
                <a:t>El Instituto Caro y Cuervo pasa a hacer parte del Ministerio de Cultura</a:t>
              </a:r>
            </a:p>
            <a:p>
              <a:pPr algn="ctr">
                <a:lnSpc>
                  <a:spcPts val="701"/>
                </a:lnSpc>
              </a:pPr>
              <a:r>
                <a:rPr lang="en-US" sz="500">
                  <a:solidFill>
                    <a:srgbClr val="000000"/>
                  </a:solidFill>
                  <a:latin typeface="Rubik"/>
                </a:rPr>
                <a:t>Por medio del Decreto 1746 de 2003</a:t>
              </a:r>
            </a:p>
          </p:txBody>
        </p:sp>
        <p:grpSp>
          <p:nvGrpSpPr>
            <p:cNvPr id="56" name="Group 56"/>
            <p:cNvGrpSpPr/>
            <p:nvPr/>
          </p:nvGrpSpPr>
          <p:grpSpPr>
            <a:xfrm>
              <a:off x="5111033" y="8749500"/>
              <a:ext cx="432000" cy="432000"/>
              <a:chOff x="27130" y="565"/>
              <a:chExt cx="737132" cy="737133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27130" y="565"/>
                <a:ext cx="737132" cy="737133"/>
              </a:xfrm>
              <a:prstGeom prst="ellipse">
                <a:avLst/>
              </a:prstGeom>
              <a:solidFill>
                <a:srgbClr val="75CDC6"/>
              </a:solidFill>
            </p:spPr>
            <p:txBody>
              <a:bodyPr/>
              <a:lstStyle/>
              <a:p>
                <a:endParaRPr lang="es-CO" dirty="0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19"/>
                  </a:lnSpc>
                </a:pPr>
                <a:endParaRPr/>
              </a:p>
            </p:txBody>
          </p:sp>
        </p:grpSp>
        <p:sp>
          <p:nvSpPr>
            <p:cNvPr id="59" name="TextBox 59"/>
            <p:cNvSpPr txBox="1"/>
            <p:nvPr/>
          </p:nvSpPr>
          <p:spPr>
            <a:xfrm>
              <a:off x="5150884" y="8879236"/>
              <a:ext cx="364844" cy="167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2"/>
                </a:lnSpc>
              </a:pPr>
              <a:r>
                <a:rPr lang="en-US" sz="1001" dirty="0">
                  <a:solidFill>
                    <a:srgbClr val="000000"/>
                  </a:solidFill>
                  <a:latin typeface="Rubik Bold"/>
                </a:rPr>
                <a:t>2010</a:t>
              </a:r>
            </a:p>
          </p:txBody>
        </p:sp>
        <p:grpSp>
          <p:nvGrpSpPr>
            <p:cNvPr id="60" name="Group 60"/>
            <p:cNvGrpSpPr/>
            <p:nvPr/>
          </p:nvGrpSpPr>
          <p:grpSpPr>
            <a:xfrm>
              <a:off x="5939272" y="8743062"/>
              <a:ext cx="432000" cy="437795"/>
              <a:chOff x="41632" y="-10421"/>
              <a:chExt cx="737132" cy="747021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41632" y="-10421"/>
                <a:ext cx="737132" cy="737133"/>
              </a:xfrm>
              <a:prstGeom prst="ellipse">
                <a:avLst/>
              </a:prstGeom>
              <a:solidFill>
                <a:srgbClr val="75CDC6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19"/>
                  </a:lnSpc>
                </a:pPr>
                <a:endParaRPr/>
              </a:p>
            </p:txBody>
          </p:sp>
        </p:grpSp>
        <p:sp>
          <p:nvSpPr>
            <p:cNvPr id="63" name="TextBox 63"/>
            <p:cNvSpPr txBox="1"/>
            <p:nvPr/>
          </p:nvSpPr>
          <p:spPr>
            <a:xfrm>
              <a:off x="5970624" y="8875216"/>
              <a:ext cx="364844" cy="167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2"/>
                </a:lnSpc>
              </a:pPr>
              <a:r>
                <a:rPr lang="en-US" sz="1001" dirty="0">
                  <a:solidFill>
                    <a:srgbClr val="000000"/>
                  </a:solidFill>
                  <a:latin typeface="Rubik Bold"/>
                </a:rPr>
                <a:t>2017</a:t>
              </a:r>
            </a:p>
          </p:txBody>
        </p:sp>
        <p:sp>
          <p:nvSpPr>
            <p:cNvPr id="64" name="AutoShape 64"/>
            <p:cNvSpPr/>
            <p:nvPr/>
          </p:nvSpPr>
          <p:spPr>
            <a:xfrm flipV="1">
              <a:off x="6153046" y="8462731"/>
              <a:ext cx="0" cy="286438"/>
            </a:xfrm>
            <a:prstGeom prst="line">
              <a:avLst/>
            </a:prstGeom>
            <a:ln w="50873" cap="flat">
              <a:solidFill>
                <a:srgbClr val="00575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/>
            </a:p>
          </p:txBody>
        </p:sp>
        <p:grpSp>
          <p:nvGrpSpPr>
            <p:cNvPr id="65" name="Group 65"/>
            <p:cNvGrpSpPr/>
            <p:nvPr/>
          </p:nvGrpSpPr>
          <p:grpSpPr>
            <a:xfrm>
              <a:off x="5491894" y="7909922"/>
              <a:ext cx="2271275" cy="2404357"/>
              <a:chOff x="0" y="-47625"/>
              <a:chExt cx="812800" cy="860425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473201" cy="158119"/>
              </a:xfrm>
              <a:custGeom>
                <a:avLst/>
                <a:gdLst/>
                <a:ahLst/>
                <a:cxnLst/>
                <a:rect l="l" t="t" r="r" b="b"/>
                <a:pathLst>
                  <a:path w="473201" h="158119">
                    <a:moveTo>
                      <a:pt x="0" y="0"/>
                    </a:moveTo>
                    <a:lnTo>
                      <a:pt x="473201" y="0"/>
                    </a:lnTo>
                    <a:lnTo>
                      <a:pt x="473201" y="158119"/>
                    </a:lnTo>
                    <a:lnTo>
                      <a:pt x="0" y="15811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19"/>
                  </a:lnSpc>
                </a:pPr>
                <a:endParaRPr/>
              </a:p>
            </p:txBody>
          </p:sp>
        </p:grpSp>
        <p:sp>
          <p:nvSpPr>
            <p:cNvPr id="68" name="TextBox 68"/>
            <p:cNvSpPr txBox="1"/>
            <p:nvPr/>
          </p:nvSpPr>
          <p:spPr>
            <a:xfrm>
              <a:off x="5530634" y="8065859"/>
              <a:ext cx="1244824" cy="3197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</a:pPr>
              <a:r>
                <a:rPr lang="en-US" sz="600" dirty="0">
                  <a:solidFill>
                    <a:srgbClr val="000000"/>
                  </a:solidFill>
                  <a:latin typeface="Rubik Bold"/>
                </a:rPr>
                <a:t>El Instituto Caro y Cuervo </a:t>
              </a:r>
              <a:r>
                <a:rPr lang="en-US" sz="600" dirty="0" err="1">
                  <a:solidFill>
                    <a:srgbClr val="000000"/>
                  </a:solidFill>
                  <a:latin typeface="Rubik Bold"/>
                </a:rPr>
                <a:t>recibió</a:t>
              </a:r>
              <a:r>
                <a:rPr lang="en-US" sz="600" dirty="0">
                  <a:solidFill>
                    <a:srgbClr val="000000"/>
                  </a:solidFill>
                  <a:latin typeface="Rubik Bold"/>
                </a:rPr>
                <a:t> </a:t>
              </a:r>
              <a:r>
                <a:rPr lang="en-US" sz="600" dirty="0" err="1">
                  <a:solidFill>
                    <a:srgbClr val="000000"/>
                  </a:solidFill>
                  <a:latin typeface="Rubik Bold"/>
                </a:rPr>
                <a:t>homenajes</a:t>
              </a:r>
              <a:r>
                <a:rPr lang="en-US" sz="600" dirty="0">
                  <a:solidFill>
                    <a:srgbClr val="000000"/>
                  </a:solidFill>
                  <a:latin typeface="Rubik Bold"/>
                </a:rPr>
                <a:t> y </a:t>
              </a:r>
              <a:r>
                <a:rPr lang="en-US" sz="600" dirty="0" err="1">
                  <a:solidFill>
                    <a:srgbClr val="000000"/>
                  </a:solidFill>
                  <a:latin typeface="Rubik Bold"/>
                </a:rPr>
                <a:t>reconocimientos</a:t>
              </a:r>
              <a:endParaRPr lang="en-US" sz="600" dirty="0">
                <a:solidFill>
                  <a:srgbClr val="000000"/>
                </a:solidFill>
                <a:latin typeface="Rubik Bold"/>
              </a:endParaRPr>
            </a:p>
            <a:p>
              <a:pPr algn="ctr">
                <a:lnSpc>
                  <a:spcPts val="701"/>
                </a:lnSpc>
              </a:pPr>
              <a:r>
                <a:rPr lang="en-US" sz="500" dirty="0">
                  <a:solidFill>
                    <a:srgbClr val="000000"/>
                  </a:solidFill>
                  <a:latin typeface="Rubik"/>
                </a:rPr>
                <a:t>Por </a:t>
              </a:r>
              <a:r>
                <a:rPr lang="en-US" sz="500" err="1">
                  <a:solidFill>
                    <a:srgbClr val="000000"/>
                  </a:solidFill>
                  <a:latin typeface="Rubik"/>
                </a:rPr>
                <a:t>parte</a:t>
              </a:r>
              <a:r>
                <a:rPr lang="en-US" sz="500" dirty="0">
                  <a:solidFill>
                    <a:srgbClr val="000000"/>
                  </a:solidFill>
                  <a:latin typeface="Rubik"/>
                </a:rPr>
                <a:t> de la Academia Colombiana de la Lengua </a:t>
              </a:r>
              <a:r>
                <a:rPr lang="en-US" sz="500">
                  <a:solidFill>
                    <a:srgbClr val="000000"/>
                  </a:solidFill>
                  <a:latin typeface="Rubik"/>
                </a:rPr>
                <a:t>y la</a:t>
              </a:r>
              <a:r>
                <a:rPr lang="en-US" sz="500" dirty="0">
                  <a:solidFill>
                    <a:srgbClr val="000000"/>
                  </a:solidFill>
                  <a:latin typeface="Rubik"/>
                </a:rPr>
                <a:t> Real Academia Española</a:t>
              </a:r>
            </a:p>
          </p:txBody>
        </p:sp>
        <p:sp>
          <p:nvSpPr>
            <p:cNvPr id="69" name="AutoShape 69"/>
            <p:cNvSpPr/>
            <p:nvPr/>
          </p:nvSpPr>
          <p:spPr>
            <a:xfrm flipV="1">
              <a:off x="5333307" y="9208980"/>
              <a:ext cx="0" cy="286438"/>
            </a:xfrm>
            <a:prstGeom prst="line">
              <a:avLst/>
            </a:prstGeom>
            <a:ln w="50873" cap="flat">
              <a:solidFill>
                <a:srgbClr val="00575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1" name="Freeform 71"/>
            <p:cNvSpPr/>
            <p:nvPr/>
          </p:nvSpPr>
          <p:spPr>
            <a:xfrm>
              <a:off x="4753413" y="9506307"/>
              <a:ext cx="1159786" cy="429693"/>
            </a:xfrm>
            <a:custGeom>
              <a:avLst/>
              <a:gdLst/>
              <a:ahLst/>
              <a:cxnLst/>
              <a:rect l="l" t="t" r="r" b="b"/>
              <a:pathLst>
                <a:path w="415042" h="153770">
                  <a:moveTo>
                    <a:pt x="0" y="0"/>
                  </a:moveTo>
                  <a:lnTo>
                    <a:pt x="415042" y="0"/>
                  </a:lnTo>
                  <a:lnTo>
                    <a:pt x="415042" y="153770"/>
                  </a:lnTo>
                  <a:lnTo>
                    <a:pt x="0" y="1537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000000"/>
              </a:solidFill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4787392" y="9523086"/>
              <a:ext cx="1091829" cy="381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"/>
                </a:lnSpc>
              </a:pPr>
              <a:r>
                <a:rPr lang="en-US" sz="600" dirty="0">
                  <a:solidFill>
                    <a:srgbClr val="000000"/>
                  </a:solidFill>
                  <a:latin typeface="Rubik Bold"/>
                </a:rPr>
                <a:t> </a:t>
              </a:r>
              <a:r>
                <a:rPr lang="en-US" sz="600" dirty="0" err="1">
                  <a:solidFill>
                    <a:srgbClr val="000000"/>
                  </a:solidFill>
                  <a:latin typeface="Rubik Bold"/>
                </a:rPr>
                <a:t>Expedición</a:t>
              </a:r>
              <a:r>
                <a:rPr lang="en-US" sz="600" dirty="0">
                  <a:solidFill>
                    <a:srgbClr val="000000"/>
                  </a:solidFill>
                  <a:latin typeface="Rubik Bold"/>
                </a:rPr>
                <a:t> del </a:t>
              </a:r>
              <a:r>
                <a:rPr lang="en-US" sz="600" dirty="0">
                  <a:latin typeface="Rubik Bold"/>
                </a:rPr>
                <a:t> </a:t>
              </a:r>
              <a:r>
                <a:rPr lang="en-US" sz="600" dirty="0" err="1">
                  <a:latin typeface="Rubik Bold"/>
                  <a:hlinkClick r:id="rId5" tooltip="https://www.caroycuervo.gov.co/publicaciones/2022/05/estatutogeneral.pdf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Acuerdo</a:t>
              </a:r>
              <a:r>
                <a:rPr lang="en-US" sz="600" dirty="0">
                  <a:latin typeface="Rubik Bold"/>
                  <a:hlinkClick r:id="rId5" tooltip="https://www.caroycuervo.gov.co/publicaciones/2022/05/estatutogeneral.pdf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002 de 2010</a:t>
              </a:r>
            </a:p>
            <a:p>
              <a:pPr algn="ctr">
                <a:lnSpc>
                  <a:spcPts val="701"/>
                </a:lnSpc>
              </a:pPr>
              <a:r>
                <a:rPr lang="en-US" sz="500" dirty="0">
                  <a:solidFill>
                    <a:srgbClr val="000000"/>
                  </a:solidFill>
                  <a:latin typeface="Rubik"/>
                </a:rPr>
                <a:t>Por </a:t>
              </a:r>
              <a:r>
                <a:rPr lang="en-US" sz="500" dirty="0" err="1">
                  <a:solidFill>
                    <a:srgbClr val="000000"/>
                  </a:solidFill>
                  <a:latin typeface="Rubik"/>
                </a:rPr>
                <a:t>el</a:t>
              </a:r>
              <a:r>
                <a:rPr lang="en-US" sz="500" dirty="0">
                  <a:solidFill>
                    <a:srgbClr val="000000"/>
                  </a:solidFill>
                  <a:latin typeface="Rubik"/>
                </a:rPr>
                <a:t> </a:t>
              </a:r>
              <a:r>
                <a:rPr lang="en-US" sz="500" dirty="0" err="1">
                  <a:solidFill>
                    <a:srgbClr val="000000"/>
                  </a:solidFill>
                  <a:latin typeface="Rubik"/>
                </a:rPr>
                <a:t>cual</a:t>
              </a:r>
              <a:r>
                <a:rPr lang="en-US" sz="500" dirty="0">
                  <a:solidFill>
                    <a:srgbClr val="000000"/>
                  </a:solidFill>
                  <a:latin typeface="Rubik"/>
                </a:rPr>
                <a:t> se </a:t>
              </a:r>
              <a:r>
                <a:rPr lang="en-US" sz="500" dirty="0" err="1">
                  <a:solidFill>
                    <a:srgbClr val="000000"/>
                  </a:solidFill>
                  <a:latin typeface="Rubik"/>
                </a:rPr>
                <a:t>adoptan</a:t>
              </a:r>
              <a:r>
                <a:rPr lang="en-US" sz="500" dirty="0">
                  <a:solidFill>
                    <a:srgbClr val="000000"/>
                  </a:solidFill>
                  <a:latin typeface="Rubik"/>
                </a:rPr>
                <a:t> </a:t>
              </a:r>
              <a:r>
                <a:rPr lang="en-US" sz="500" dirty="0" err="1">
                  <a:solidFill>
                    <a:srgbClr val="000000"/>
                  </a:solidFill>
                  <a:latin typeface="Rubik"/>
                </a:rPr>
                <a:t>los</a:t>
              </a:r>
              <a:r>
                <a:rPr lang="en-US" sz="500" dirty="0">
                  <a:solidFill>
                    <a:srgbClr val="000000"/>
                  </a:solidFill>
                  <a:latin typeface="Rubik"/>
                </a:rPr>
                <a:t> </a:t>
              </a:r>
              <a:r>
                <a:rPr lang="en-US" sz="500" dirty="0" err="1">
                  <a:solidFill>
                    <a:srgbClr val="000000"/>
                  </a:solidFill>
                  <a:latin typeface="Rubik"/>
                </a:rPr>
                <a:t>estatutos</a:t>
              </a:r>
              <a:r>
                <a:rPr lang="en-US" sz="500" dirty="0">
                  <a:solidFill>
                    <a:srgbClr val="000000"/>
                  </a:solidFill>
                  <a:latin typeface="Rubik"/>
                </a:rPr>
                <a:t> del Instituto Caro y Cuervo</a:t>
              </a:r>
            </a:p>
          </p:txBody>
        </p:sp>
        <p:sp>
          <p:nvSpPr>
            <p:cNvPr id="74" name="AutoShape 74"/>
            <p:cNvSpPr/>
            <p:nvPr/>
          </p:nvSpPr>
          <p:spPr>
            <a:xfrm flipH="1" flipV="1">
              <a:off x="1291066" y="8489262"/>
              <a:ext cx="0" cy="286438"/>
            </a:xfrm>
            <a:prstGeom prst="line">
              <a:avLst/>
            </a:prstGeom>
            <a:ln w="50873" cap="flat">
              <a:solidFill>
                <a:srgbClr val="00575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O"/>
            </a:p>
          </p:txBody>
        </p:sp>
        <p:cxnSp>
          <p:nvCxnSpPr>
            <p:cNvPr id="77" name="Conector recto 76">
              <a:extLst>
                <a:ext uri="{FF2B5EF4-FFF2-40B4-BE49-F238E27FC236}">
                  <a16:creationId xmlns:a16="http://schemas.microsoft.com/office/drawing/2014/main" id="{822E3C0A-7CC4-508F-72BF-FB2FA5D6C9E9}"/>
                </a:ext>
              </a:extLst>
            </p:cNvPr>
            <p:cNvCxnSpPr>
              <a:cxnSpLocks/>
            </p:cNvCxnSpPr>
            <p:nvPr/>
          </p:nvCxnSpPr>
          <p:spPr>
            <a:xfrm>
              <a:off x="756000" y="8877881"/>
              <a:ext cx="0" cy="191008"/>
            </a:xfrm>
            <a:prstGeom prst="line">
              <a:avLst/>
            </a:prstGeom>
            <a:ln w="38100">
              <a:solidFill>
                <a:srgbClr val="00575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2" name="Conector recto 81">
              <a:extLst>
                <a:ext uri="{FF2B5EF4-FFF2-40B4-BE49-F238E27FC236}">
                  <a16:creationId xmlns:a16="http://schemas.microsoft.com/office/drawing/2014/main" id="{161A79E1-6793-5A21-ED59-BE268E4C7DE2}"/>
                </a:ext>
              </a:extLst>
            </p:cNvPr>
            <p:cNvCxnSpPr>
              <a:cxnSpLocks/>
            </p:cNvCxnSpPr>
            <p:nvPr/>
          </p:nvCxnSpPr>
          <p:spPr>
            <a:xfrm>
              <a:off x="6813452" y="8886210"/>
              <a:ext cx="0" cy="191008"/>
            </a:xfrm>
            <a:prstGeom prst="line">
              <a:avLst/>
            </a:prstGeom>
            <a:ln w="38100">
              <a:solidFill>
                <a:srgbClr val="00575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6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agen 110" descr="Un grupo de personas sentadas en una banca">
            <a:extLst>
              <a:ext uri="{FF2B5EF4-FFF2-40B4-BE49-F238E27FC236}">
                <a16:creationId xmlns:a16="http://schemas.microsoft.com/office/drawing/2014/main" id="{AA89391C-D1A0-4922-DAAA-45840835A4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5000"/>
            <a:duotone>
              <a:prstClr val="black"/>
              <a:srgbClr val="9CBCB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8"/>
          <a:stretch/>
        </p:blipFill>
        <p:spPr>
          <a:xfrm>
            <a:off x="3888950" y="2966"/>
            <a:ext cx="3679760" cy="3569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9" name="Imagen 118" descr="Un periódico en la mano">
            <a:extLst>
              <a:ext uri="{FF2B5EF4-FFF2-40B4-BE49-F238E27FC236}">
                <a16:creationId xmlns:a16="http://schemas.microsoft.com/office/drawing/2014/main" id="{BD572E03-CA8A-0B32-EBA1-FB03CDFD8D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5000"/>
            <a:duotone>
              <a:prstClr val="black"/>
              <a:srgbClr val="BCC6C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" r="2908"/>
          <a:stretch/>
        </p:blipFill>
        <p:spPr>
          <a:xfrm>
            <a:off x="71130" y="3623568"/>
            <a:ext cx="4294006" cy="3287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2"/>
          <p:cNvGrpSpPr/>
          <p:nvPr/>
        </p:nvGrpSpPr>
        <p:grpSpPr>
          <a:xfrm>
            <a:off x="8710" y="-18173"/>
            <a:ext cx="7560000" cy="3636238"/>
            <a:chOff x="0" y="0"/>
            <a:chExt cx="2709333" cy="13031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1303146"/>
            </a:xfrm>
            <a:custGeom>
              <a:avLst/>
              <a:gdLst/>
              <a:ahLst/>
              <a:cxnLst/>
              <a:rect l="l" t="t" r="r" b="b"/>
              <a:pathLst>
                <a:path w="2709333" h="1303146">
                  <a:moveTo>
                    <a:pt x="0" y="0"/>
                  </a:moveTo>
                  <a:lnTo>
                    <a:pt x="2709333" y="0"/>
                  </a:lnTo>
                  <a:lnTo>
                    <a:pt x="2709333" y="1303146"/>
                  </a:lnTo>
                  <a:lnTo>
                    <a:pt x="0" y="1303146"/>
                  </a:lnTo>
                  <a:close/>
                </a:path>
              </a:pathLst>
            </a:custGeom>
            <a:solidFill>
              <a:srgbClr val="1A968C">
                <a:alpha val="19608"/>
              </a:srgbClr>
            </a:solidFill>
          </p:spPr>
          <p:txBody>
            <a:bodyPr/>
            <a:lstStyle/>
            <a:p>
              <a:endParaRPr lang="es-CO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1174" y="374285"/>
            <a:ext cx="1556342" cy="516568"/>
            <a:chOff x="0" y="0"/>
            <a:chExt cx="2075123" cy="688758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2075123" cy="688758"/>
              <a:chOff x="0" y="0"/>
              <a:chExt cx="580934" cy="19281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80934" cy="192819"/>
              </a:xfrm>
              <a:custGeom>
                <a:avLst/>
                <a:gdLst/>
                <a:ahLst/>
                <a:cxnLst/>
                <a:rect l="l" t="t" r="r" b="b"/>
                <a:pathLst>
                  <a:path w="580934" h="192819">
                    <a:moveTo>
                      <a:pt x="0" y="0"/>
                    </a:moveTo>
                    <a:lnTo>
                      <a:pt x="580934" y="0"/>
                    </a:lnTo>
                    <a:lnTo>
                      <a:pt x="580934" y="192819"/>
                    </a:lnTo>
                    <a:lnTo>
                      <a:pt x="0" y="192819"/>
                    </a:lnTo>
                    <a:close/>
                  </a:path>
                </a:pathLst>
              </a:custGeom>
              <a:solidFill>
                <a:srgbClr val="005750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16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38040" y="106677"/>
              <a:ext cx="1797096" cy="427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lang="en-US" sz="1900">
                  <a:solidFill>
                    <a:srgbClr val="FFFFFF"/>
                  </a:solidFill>
                  <a:latin typeface="Rubik Bold"/>
                </a:rPr>
                <a:t>Formación</a:t>
              </a:r>
            </a:p>
          </p:txBody>
        </p:sp>
      </p:grpSp>
      <p:sp>
        <p:nvSpPr>
          <p:cNvPr id="10" name="AutoShape 10"/>
          <p:cNvSpPr/>
          <p:nvPr/>
        </p:nvSpPr>
        <p:spPr>
          <a:xfrm flipV="1">
            <a:off x="3402831" y="446442"/>
            <a:ext cx="7529" cy="1402381"/>
          </a:xfrm>
          <a:prstGeom prst="line">
            <a:avLst/>
          </a:prstGeom>
          <a:ln w="9525" cap="flat">
            <a:solidFill>
              <a:srgbClr val="0057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11" name="Group 11"/>
          <p:cNvGrpSpPr/>
          <p:nvPr/>
        </p:nvGrpSpPr>
        <p:grpSpPr>
          <a:xfrm>
            <a:off x="3323742" y="370685"/>
            <a:ext cx="165707" cy="16570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5750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6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323742" y="1766615"/>
            <a:ext cx="165707" cy="16570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5750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6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323742" y="700319"/>
            <a:ext cx="165707" cy="16570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5750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6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323742" y="1355583"/>
            <a:ext cx="165707" cy="16570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5750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6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323742" y="1035151"/>
            <a:ext cx="165707" cy="165707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5750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6"/>
                </a:lnSpc>
              </a:pPr>
              <a:endParaRPr/>
            </a:p>
          </p:txBody>
        </p:sp>
      </p:grpSp>
      <p:pic>
        <p:nvPicPr>
          <p:cNvPr id="26" name="Picture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7206" y="2766109"/>
            <a:ext cx="492788" cy="492788"/>
          </a:xfrm>
          <a:prstGeom prst="rect">
            <a:avLst/>
          </a:prstGeom>
        </p:spPr>
      </p:pic>
      <p:grpSp>
        <p:nvGrpSpPr>
          <p:cNvPr id="27" name="Group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25274" y="2507875"/>
            <a:ext cx="2827549" cy="792988"/>
            <a:chOff x="0" y="0"/>
            <a:chExt cx="3760555" cy="1066803"/>
          </a:xfrm>
        </p:grpSpPr>
        <p:pic>
          <p:nvPicPr>
            <p:cNvPr id="28" name="Picture 2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421" y="0"/>
              <a:ext cx="312994" cy="318494"/>
            </a:xfrm>
            <a:prstGeom prst="rect">
              <a:avLst/>
            </a:prstGeom>
          </p:spPr>
        </p:pic>
        <p:pic>
          <p:nvPicPr>
            <p:cNvPr id="29" name="Picture 2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381274"/>
              <a:ext cx="314414" cy="314414"/>
            </a:xfrm>
            <a:prstGeom prst="rect">
              <a:avLst/>
            </a:prstGeom>
          </p:spPr>
        </p:pic>
        <p:pic>
          <p:nvPicPr>
            <p:cNvPr id="30" name="Picture 3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746489"/>
              <a:ext cx="320314" cy="320314"/>
            </a:xfrm>
            <a:prstGeom prst="rect">
              <a:avLst/>
            </a:prstGeom>
          </p:spPr>
        </p:pic>
        <p:sp>
          <p:nvSpPr>
            <p:cNvPr id="31" name="TextBox 31"/>
            <p:cNvSpPr txBox="1"/>
            <p:nvPr/>
          </p:nvSpPr>
          <p:spPr>
            <a:xfrm>
              <a:off x="447528" y="87043"/>
              <a:ext cx="3313027" cy="9363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120"/>
                </a:lnSpc>
              </a:pPr>
              <a:r>
                <a:rPr lang="en-US" sz="800" dirty="0">
                  <a:solidFill>
                    <a:srgbClr val="000000"/>
                  </a:solidFill>
                  <a:latin typeface="Rubik"/>
                  <a:hlinkClick r:id="rId12"/>
                </a:rPr>
                <a:t>Enlace a Facultad Seminario Andrés Bello</a:t>
              </a:r>
              <a:endParaRPr lang="en-US" sz="800" dirty="0">
                <a:solidFill>
                  <a:srgbClr val="000000"/>
                </a:solidFill>
                <a:latin typeface="Rubik"/>
                <a:cs typeface="Rubik"/>
              </a:endParaRPr>
            </a:p>
            <a:p>
              <a:pPr algn="just">
                <a:lnSpc>
                  <a:spcPts val="1120"/>
                </a:lnSpc>
              </a:pPr>
              <a:endParaRPr lang="en-US" sz="800" dirty="0">
                <a:solidFill>
                  <a:srgbClr val="000000"/>
                </a:solidFill>
                <a:latin typeface="Rubik"/>
              </a:endParaRPr>
            </a:p>
            <a:p>
              <a:pPr algn="just">
                <a:lnSpc>
                  <a:spcPts val="1120"/>
                </a:lnSpc>
              </a:pPr>
              <a:r>
                <a:rPr lang="en-US" sz="800" dirty="0">
                  <a:solidFill>
                    <a:srgbClr val="000000"/>
                  </a:solidFill>
                  <a:latin typeface="Rubik"/>
                </a:rPr>
                <a:t>Facultadsab@caroycuervo.gov.co</a:t>
              </a:r>
              <a:endParaRPr lang="en-US" dirty="0">
                <a:ea typeface="Calibri"/>
                <a:cs typeface="Calibri"/>
              </a:endParaRPr>
            </a:p>
            <a:p>
              <a:pPr algn="just">
                <a:lnSpc>
                  <a:spcPts val="1120"/>
                </a:lnSpc>
              </a:pPr>
              <a:endParaRPr lang="en-US" sz="800" dirty="0">
                <a:solidFill>
                  <a:srgbClr val="000000"/>
                </a:solidFill>
                <a:latin typeface="Rubik"/>
              </a:endParaRPr>
            </a:p>
            <a:p>
              <a:pPr algn="just">
                <a:lnSpc>
                  <a:spcPts val="1120"/>
                </a:lnSpc>
              </a:pPr>
              <a:r>
                <a:rPr lang="en-US" sz="800" dirty="0">
                  <a:solidFill>
                    <a:srgbClr val="000000"/>
                  </a:solidFill>
                  <a:latin typeface="Rubik"/>
                </a:rPr>
                <a:t>(+57) 601 3422121 Ext. 130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0" y="7062358"/>
            <a:ext cx="7560000" cy="3636238"/>
            <a:chOff x="0" y="0"/>
            <a:chExt cx="2709333" cy="1303146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709333" cy="1303146"/>
            </a:xfrm>
            <a:custGeom>
              <a:avLst/>
              <a:gdLst/>
              <a:ahLst/>
              <a:cxnLst/>
              <a:rect l="l" t="t" r="r" b="b"/>
              <a:pathLst>
                <a:path w="2709333" h="1303146">
                  <a:moveTo>
                    <a:pt x="0" y="0"/>
                  </a:moveTo>
                  <a:lnTo>
                    <a:pt x="2709333" y="0"/>
                  </a:lnTo>
                  <a:lnTo>
                    <a:pt x="2709333" y="1303146"/>
                  </a:lnTo>
                  <a:lnTo>
                    <a:pt x="0" y="1303146"/>
                  </a:lnTo>
                  <a:close/>
                </a:path>
              </a:pathLst>
            </a:custGeom>
            <a:solidFill>
              <a:srgbClr val="005750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6"/>
                </a:lnSpc>
              </a:pPr>
              <a:endParaRPr/>
            </a:p>
          </p:txBody>
        </p:sp>
      </p:grpSp>
      <p:sp>
        <p:nvSpPr>
          <p:cNvPr id="35" name="AutoShape 35"/>
          <p:cNvSpPr/>
          <p:nvPr/>
        </p:nvSpPr>
        <p:spPr>
          <a:xfrm flipH="1" flipV="1">
            <a:off x="3936382" y="4020914"/>
            <a:ext cx="0" cy="1096404"/>
          </a:xfrm>
          <a:prstGeom prst="line">
            <a:avLst/>
          </a:prstGeom>
          <a:ln w="9525" cap="flat">
            <a:solidFill>
              <a:srgbClr val="0057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36" name="Group 36"/>
          <p:cNvGrpSpPr/>
          <p:nvPr/>
        </p:nvGrpSpPr>
        <p:grpSpPr>
          <a:xfrm>
            <a:off x="3853529" y="3931513"/>
            <a:ext cx="165707" cy="165707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5750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6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3853529" y="4311420"/>
            <a:ext cx="165707" cy="165707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5750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6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853529" y="5033206"/>
            <a:ext cx="165707" cy="165707"/>
            <a:chOff x="0" y="0"/>
            <a:chExt cx="812800" cy="8128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5750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6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3853529" y="4704374"/>
            <a:ext cx="165707" cy="165707"/>
            <a:chOff x="0" y="0"/>
            <a:chExt cx="812800" cy="8128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5750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6"/>
                </a:lnSpc>
              </a:pPr>
              <a:endParaRPr/>
            </a:p>
          </p:txBody>
        </p:sp>
      </p:grpSp>
      <p:pic>
        <p:nvPicPr>
          <p:cNvPr id="48" name="Picture 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45990" y="5949177"/>
            <a:ext cx="234745" cy="238871"/>
          </a:xfrm>
          <a:prstGeom prst="rect">
            <a:avLst/>
          </a:prstGeom>
        </p:spPr>
      </p:pic>
      <p:pic>
        <p:nvPicPr>
          <p:cNvPr id="49" name="Picture 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44924" y="6235132"/>
            <a:ext cx="235811" cy="235811"/>
          </a:xfrm>
          <a:prstGeom prst="rect">
            <a:avLst/>
          </a:prstGeom>
        </p:spPr>
      </p:pic>
      <p:pic>
        <p:nvPicPr>
          <p:cNvPr id="50" name="Picture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844924" y="6509043"/>
            <a:ext cx="240236" cy="240236"/>
          </a:xfrm>
          <a:prstGeom prst="rect">
            <a:avLst/>
          </a:prstGeom>
        </p:spPr>
      </p:pic>
      <p:grpSp>
        <p:nvGrpSpPr>
          <p:cNvPr id="51" name="Group 51"/>
          <p:cNvGrpSpPr/>
          <p:nvPr/>
        </p:nvGrpSpPr>
        <p:grpSpPr>
          <a:xfrm>
            <a:off x="4303738" y="3836263"/>
            <a:ext cx="2022152" cy="516568"/>
            <a:chOff x="0" y="0"/>
            <a:chExt cx="2075123" cy="688758"/>
          </a:xfrm>
        </p:grpSpPr>
        <p:grpSp>
          <p:nvGrpSpPr>
            <p:cNvPr id="52" name="Group 52"/>
            <p:cNvGrpSpPr/>
            <p:nvPr/>
          </p:nvGrpSpPr>
          <p:grpSpPr>
            <a:xfrm>
              <a:off x="0" y="0"/>
              <a:ext cx="2075123" cy="688758"/>
              <a:chOff x="0" y="0"/>
              <a:chExt cx="580934" cy="192819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580934" cy="192819"/>
              </a:xfrm>
              <a:custGeom>
                <a:avLst/>
                <a:gdLst/>
                <a:ahLst/>
                <a:cxnLst/>
                <a:rect l="l" t="t" r="r" b="b"/>
                <a:pathLst>
                  <a:path w="580934" h="192819">
                    <a:moveTo>
                      <a:pt x="0" y="0"/>
                    </a:moveTo>
                    <a:lnTo>
                      <a:pt x="580934" y="0"/>
                    </a:lnTo>
                    <a:lnTo>
                      <a:pt x="580934" y="192819"/>
                    </a:lnTo>
                    <a:lnTo>
                      <a:pt x="0" y="192819"/>
                    </a:lnTo>
                    <a:close/>
                  </a:path>
                </a:pathLst>
              </a:custGeom>
              <a:solidFill>
                <a:srgbClr val="9DBEBA"/>
              </a:solidFill>
            </p:spPr>
            <p:txBody>
              <a:bodyPr/>
              <a:lstStyle/>
              <a:p>
                <a:endParaRPr lang="es-CO" dirty="0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16"/>
                  </a:lnSpc>
                </a:pPr>
                <a:endParaRPr/>
              </a:p>
            </p:txBody>
          </p:sp>
        </p:grpSp>
        <p:sp>
          <p:nvSpPr>
            <p:cNvPr id="55" name="TextBox 55"/>
            <p:cNvSpPr txBox="1"/>
            <p:nvPr/>
          </p:nvSpPr>
          <p:spPr>
            <a:xfrm>
              <a:off x="138040" y="106677"/>
              <a:ext cx="1797096" cy="427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lang="en-US" sz="1900" dirty="0" err="1">
                  <a:solidFill>
                    <a:srgbClr val="005750"/>
                  </a:solidFill>
                  <a:latin typeface="Rubik Bold"/>
                </a:rPr>
                <a:t>Extensión</a:t>
              </a:r>
              <a:endParaRPr lang="en-US" sz="1900" dirty="0">
                <a:solidFill>
                  <a:srgbClr val="005750"/>
                </a:solidFill>
                <a:latin typeface="Rubik Bold"/>
              </a:endParaRPr>
            </a:p>
          </p:txBody>
        </p:sp>
      </p:grpSp>
      <p:pic>
        <p:nvPicPr>
          <p:cNvPr id="56" name="Picture 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414624" y="5988738"/>
            <a:ext cx="492788" cy="492788"/>
          </a:xfrm>
          <a:prstGeom prst="rect">
            <a:avLst/>
          </a:prstGeom>
        </p:spPr>
      </p:pic>
      <p:sp>
        <p:nvSpPr>
          <p:cNvPr id="57" name="TextBox 57"/>
          <p:cNvSpPr txBox="1"/>
          <p:nvPr/>
        </p:nvSpPr>
        <p:spPr>
          <a:xfrm>
            <a:off x="3562671" y="1756916"/>
            <a:ext cx="1944053" cy="151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5"/>
              </a:lnSpc>
            </a:pPr>
            <a:r>
              <a:rPr lang="en-US" sz="904" dirty="0" err="1">
                <a:solidFill>
                  <a:srgbClr val="000000"/>
                </a:solidFill>
                <a:latin typeface="Rubik"/>
              </a:rPr>
              <a:t>Maestría</a:t>
            </a:r>
            <a:r>
              <a:rPr lang="en-US" sz="904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904" dirty="0" err="1">
                <a:solidFill>
                  <a:srgbClr val="000000"/>
                </a:solidFill>
                <a:latin typeface="Rubik"/>
              </a:rPr>
              <a:t>en</a:t>
            </a:r>
            <a:r>
              <a:rPr lang="en-US" sz="904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904" dirty="0" err="1">
                <a:solidFill>
                  <a:srgbClr val="000000"/>
                </a:solidFill>
                <a:latin typeface="Rubik"/>
              </a:rPr>
              <a:t>Escritura</a:t>
            </a:r>
            <a:r>
              <a:rPr lang="en-US" sz="904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904" dirty="0" err="1">
                <a:solidFill>
                  <a:srgbClr val="000000"/>
                </a:solidFill>
                <a:latin typeface="Rubik"/>
              </a:rPr>
              <a:t>Creativa</a:t>
            </a:r>
            <a:endParaRPr lang="en-US" sz="904" dirty="0">
              <a:solidFill>
                <a:srgbClr val="000000"/>
              </a:solidFill>
              <a:latin typeface="Rubik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3552403" y="1009473"/>
            <a:ext cx="2014013" cy="151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5"/>
              </a:lnSpc>
            </a:pPr>
            <a:r>
              <a:rPr lang="en-US" sz="904" dirty="0" err="1">
                <a:solidFill>
                  <a:srgbClr val="000000"/>
                </a:solidFill>
                <a:latin typeface="Rubik"/>
              </a:rPr>
              <a:t>Maestría</a:t>
            </a:r>
            <a:r>
              <a:rPr lang="en-US" sz="904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904" dirty="0" err="1">
                <a:solidFill>
                  <a:srgbClr val="000000"/>
                </a:solidFill>
                <a:latin typeface="Rubik"/>
              </a:rPr>
              <a:t>en</a:t>
            </a:r>
            <a:r>
              <a:rPr lang="en-US" sz="904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904" dirty="0" err="1">
                <a:solidFill>
                  <a:srgbClr val="000000"/>
                </a:solidFill>
                <a:latin typeface="Rubik"/>
              </a:rPr>
              <a:t>Estudios</a:t>
            </a:r>
            <a:r>
              <a:rPr lang="en-US" sz="904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904" dirty="0" err="1">
                <a:solidFill>
                  <a:srgbClr val="000000"/>
                </a:solidFill>
                <a:latin typeface="Rubik"/>
              </a:rPr>
              <a:t>Editoriales</a:t>
            </a:r>
            <a:endParaRPr lang="en-US" sz="904" dirty="0">
              <a:solidFill>
                <a:srgbClr val="000000"/>
              </a:solidFill>
              <a:latin typeface="Rubik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3569756" y="690014"/>
            <a:ext cx="1944053" cy="151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5"/>
              </a:lnSpc>
            </a:pPr>
            <a:r>
              <a:rPr lang="en-US" sz="904" dirty="0" err="1">
                <a:solidFill>
                  <a:srgbClr val="000000"/>
                </a:solidFill>
                <a:latin typeface="Rubik"/>
              </a:rPr>
              <a:t>Maestría</a:t>
            </a:r>
            <a:r>
              <a:rPr lang="en-US" sz="904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904" dirty="0" err="1">
                <a:solidFill>
                  <a:srgbClr val="000000"/>
                </a:solidFill>
                <a:latin typeface="Rubik"/>
              </a:rPr>
              <a:t>en</a:t>
            </a:r>
            <a:r>
              <a:rPr lang="en-US" sz="904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904" dirty="0" err="1">
                <a:solidFill>
                  <a:srgbClr val="000000"/>
                </a:solidFill>
                <a:latin typeface="Rubik"/>
              </a:rPr>
              <a:t>Lingüística</a:t>
            </a:r>
            <a:endParaRPr lang="en-US" sz="904" dirty="0">
              <a:solidFill>
                <a:srgbClr val="000000"/>
              </a:solidFill>
              <a:latin typeface="Rubik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3562672" y="393683"/>
            <a:ext cx="1944053" cy="151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5"/>
              </a:lnSpc>
            </a:pPr>
            <a:r>
              <a:rPr lang="en-US" sz="904" dirty="0" err="1">
                <a:solidFill>
                  <a:srgbClr val="000000"/>
                </a:solidFill>
                <a:latin typeface="Rubik"/>
              </a:rPr>
              <a:t>Maestría</a:t>
            </a:r>
            <a:r>
              <a:rPr lang="en-US" sz="904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904" dirty="0" err="1">
                <a:solidFill>
                  <a:srgbClr val="000000"/>
                </a:solidFill>
                <a:latin typeface="Rubik"/>
              </a:rPr>
              <a:t>en</a:t>
            </a:r>
            <a:r>
              <a:rPr lang="en-US" sz="904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904" dirty="0" err="1">
                <a:solidFill>
                  <a:srgbClr val="000000"/>
                </a:solidFill>
                <a:latin typeface="Rubik"/>
              </a:rPr>
              <a:t>Literatura</a:t>
            </a:r>
            <a:r>
              <a:rPr lang="en-US" sz="904" dirty="0">
                <a:solidFill>
                  <a:srgbClr val="000000"/>
                </a:solidFill>
                <a:latin typeface="Rubik"/>
              </a:rPr>
              <a:t> y </a:t>
            </a:r>
            <a:r>
              <a:rPr lang="en-US" sz="904" dirty="0" err="1">
                <a:solidFill>
                  <a:srgbClr val="000000"/>
                </a:solidFill>
                <a:latin typeface="Rubik"/>
              </a:rPr>
              <a:t>Cultura</a:t>
            </a:r>
            <a:endParaRPr lang="en-US" sz="904" dirty="0">
              <a:solidFill>
                <a:srgbClr val="000000"/>
              </a:solidFill>
              <a:latin typeface="Rubik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3552403" y="1284900"/>
            <a:ext cx="3030187" cy="3211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65"/>
              </a:lnSpc>
            </a:pPr>
            <a:r>
              <a:rPr lang="en-US" sz="904" dirty="0" err="1">
                <a:solidFill>
                  <a:srgbClr val="000000"/>
                </a:solidFill>
                <a:latin typeface="Rubik"/>
              </a:rPr>
              <a:t>Maestría</a:t>
            </a:r>
            <a:r>
              <a:rPr lang="en-US" sz="904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904" dirty="0" err="1">
                <a:solidFill>
                  <a:srgbClr val="000000"/>
                </a:solidFill>
                <a:latin typeface="Rubik"/>
              </a:rPr>
              <a:t>en</a:t>
            </a:r>
            <a:r>
              <a:rPr lang="en-US" sz="904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904" dirty="0" err="1">
                <a:solidFill>
                  <a:srgbClr val="000000"/>
                </a:solidFill>
                <a:latin typeface="Rubik"/>
              </a:rPr>
              <a:t>Enseñanza</a:t>
            </a:r>
            <a:r>
              <a:rPr lang="en-US" sz="904" dirty="0">
                <a:solidFill>
                  <a:srgbClr val="000000"/>
                </a:solidFill>
                <a:latin typeface="Rubik"/>
              </a:rPr>
              <a:t> de </a:t>
            </a:r>
            <a:r>
              <a:rPr lang="en-US" sz="904" dirty="0" err="1">
                <a:solidFill>
                  <a:srgbClr val="000000"/>
                </a:solidFill>
                <a:latin typeface="Rubik"/>
              </a:rPr>
              <a:t>Español</a:t>
            </a:r>
            <a:r>
              <a:rPr lang="en-US" sz="904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904" dirty="0" err="1">
                <a:solidFill>
                  <a:srgbClr val="000000"/>
                </a:solidFill>
                <a:latin typeface="Rubik"/>
              </a:rPr>
              <a:t>como</a:t>
            </a:r>
            <a:r>
              <a:rPr lang="en-US" sz="904" dirty="0">
                <a:solidFill>
                  <a:srgbClr val="000000"/>
                </a:solidFill>
                <a:latin typeface="Rubik"/>
              </a:rPr>
              <a:t> Lengua </a:t>
            </a:r>
            <a:r>
              <a:rPr lang="en-US" sz="904" dirty="0" err="1">
                <a:solidFill>
                  <a:srgbClr val="000000"/>
                </a:solidFill>
                <a:latin typeface="Rubik"/>
              </a:rPr>
              <a:t>Extranjera</a:t>
            </a:r>
            <a:r>
              <a:rPr lang="en-US" sz="904" dirty="0">
                <a:solidFill>
                  <a:srgbClr val="000000"/>
                </a:solidFill>
                <a:latin typeface="Rubik"/>
              </a:rPr>
              <a:t> y Segunda Lengua (</a:t>
            </a:r>
            <a:r>
              <a:rPr lang="en-US" sz="904" dirty="0" err="1">
                <a:solidFill>
                  <a:srgbClr val="000000"/>
                </a:solidFill>
                <a:latin typeface="Rubik"/>
              </a:rPr>
              <a:t>presencial</a:t>
            </a:r>
            <a:r>
              <a:rPr lang="en-US" sz="904" dirty="0">
                <a:solidFill>
                  <a:srgbClr val="000000"/>
                </a:solidFill>
                <a:latin typeface="Rubik"/>
              </a:rPr>
              <a:t> y virtual)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01174" y="981759"/>
            <a:ext cx="2680907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Rubik"/>
              </a:rPr>
              <a:t>Oferta institucional de programas de posgrado, para formar el talento humano especializado, que contribuya con la divulgación y salvaguardia del patrimonio oral y escrito de la nación.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401174" y="2232709"/>
            <a:ext cx="778171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05750"/>
                </a:solidFill>
                <a:latin typeface="Rubik Bold"/>
              </a:rPr>
              <a:t>Dirigido a: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121358" y="2479300"/>
            <a:ext cx="1960722" cy="95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Rubik"/>
              </a:rPr>
              <a:t>Personas naturales que hayan finalizado su programa de pregrado y estén interesadas en profundizar o mantenerse al día en los conocimientos, habilidades, aptitudes y destrezas relacionadas con el patrimonio cultural, linguístico y literario de la nación.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3323742" y="2204134"/>
            <a:ext cx="797153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05750"/>
                </a:solidFill>
                <a:latin typeface="Rubik Bold"/>
              </a:rPr>
              <a:t>Contacto: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477206" y="5995956"/>
            <a:ext cx="3253393" cy="696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20"/>
              </a:lnSpc>
            </a:pPr>
            <a:r>
              <a:rPr lang="en-US" sz="800" dirty="0">
                <a:solidFill>
                  <a:srgbClr val="000000"/>
                </a:solidFill>
                <a:latin typeface="Rubik"/>
                <a:ea typeface="+mn-lt"/>
                <a:cs typeface="+mn-lt"/>
                <a:hlinkClick r:id="rId13"/>
              </a:rPr>
              <a:t>Enlace a Educación Continua</a:t>
            </a:r>
            <a:endParaRPr lang="en-US" sz="800">
              <a:latin typeface="Rubik"/>
              <a:ea typeface="Calibri"/>
              <a:cs typeface="Calibri"/>
            </a:endParaRPr>
          </a:p>
          <a:p>
            <a:pPr algn="r">
              <a:lnSpc>
                <a:spcPts val="1120"/>
              </a:lnSpc>
            </a:pPr>
            <a:endParaRPr lang="en-US" sz="800">
              <a:solidFill>
                <a:srgbClr val="000000"/>
              </a:solidFill>
              <a:latin typeface="Rubik"/>
            </a:endParaRPr>
          </a:p>
          <a:p>
            <a:pPr algn="r">
              <a:lnSpc>
                <a:spcPts val="1120"/>
              </a:lnSpc>
            </a:pPr>
            <a:r>
              <a:rPr lang="en-US" sz="800" dirty="0">
                <a:solidFill>
                  <a:srgbClr val="000000"/>
                </a:solidFill>
                <a:latin typeface="Rubik"/>
              </a:rPr>
              <a:t>educacion.continua@caroycuervo.gov.co</a:t>
            </a:r>
            <a:endParaRPr lang="en-US" sz="800" dirty="0">
              <a:solidFill>
                <a:srgbClr val="000000"/>
              </a:solidFill>
              <a:latin typeface="Rubik"/>
              <a:cs typeface="Rubik"/>
            </a:endParaRPr>
          </a:p>
          <a:p>
            <a:pPr algn="r">
              <a:lnSpc>
                <a:spcPts val="1120"/>
              </a:lnSpc>
            </a:pPr>
            <a:endParaRPr lang="en-US" sz="800">
              <a:solidFill>
                <a:srgbClr val="000000"/>
              </a:solidFill>
              <a:latin typeface="Rubik"/>
            </a:endParaRPr>
          </a:p>
          <a:p>
            <a:pPr algn="r">
              <a:lnSpc>
                <a:spcPts val="1120"/>
              </a:lnSpc>
            </a:pPr>
            <a:r>
              <a:rPr lang="en-US" sz="800" dirty="0">
                <a:solidFill>
                  <a:srgbClr val="000000"/>
                </a:solidFill>
                <a:latin typeface="Rubik"/>
              </a:rPr>
              <a:t>(+57) 601 3422121 Ext. 138</a:t>
            </a:r>
            <a:endParaRPr lang="en-US" sz="800" dirty="0">
              <a:solidFill>
                <a:srgbClr val="000000"/>
              </a:solidFill>
              <a:latin typeface="Rubik"/>
              <a:cs typeface="Rubik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1805444" y="3952981"/>
            <a:ext cx="1944053" cy="148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65"/>
              </a:lnSpc>
            </a:pPr>
            <a:r>
              <a:rPr lang="en-US" sz="904">
                <a:solidFill>
                  <a:srgbClr val="000000"/>
                </a:solidFill>
                <a:latin typeface="Rubik"/>
              </a:rPr>
              <a:t>Diplomados entre 80 y 120 horas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842911" y="4310507"/>
            <a:ext cx="2906586" cy="148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65"/>
              </a:lnSpc>
            </a:pPr>
            <a:r>
              <a:rPr lang="en-US" sz="904">
                <a:solidFill>
                  <a:srgbClr val="000000"/>
                </a:solidFill>
                <a:latin typeface="Rubik"/>
              </a:rPr>
              <a:t>Cursos, talleres y seminarios de menos de 80 horas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455872" y="4703462"/>
            <a:ext cx="2283047" cy="148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65"/>
              </a:lnSpc>
            </a:pPr>
            <a:r>
              <a:rPr lang="en-US" sz="904">
                <a:solidFill>
                  <a:srgbClr val="000000"/>
                </a:solidFill>
                <a:latin typeface="Rubik"/>
              </a:rPr>
              <a:t>Servicios de asesorías y consultorías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805444" y="5046118"/>
            <a:ext cx="1944053" cy="148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65"/>
              </a:lnSpc>
            </a:pPr>
            <a:r>
              <a:rPr lang="en-US" sz="904">
                <a:solidFill>
                  <a:srgbClr val="000000"/>
                </a:solidFill>
                <a:latin typeface="Rubik"/>
              </a:rPr>
              <a:t>Convenios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4303738" y="4485313"/>
            <a:ext cx="2800141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</a:pPr>
            <a:r>
              <a:rPr lang="en-US" sz="1000" dirty="0">
                <a:solidFill>
                  <a:srgbClr val="000000"/>
                </a:solidFill>
                <a:latin typeface="Rubik"/>
              </a:rPr>
              <a:t>Es </a:t>
            </a:r>
            <a:r>
              <a:rPr lang="en-US" sz="1000" dirty="0" err="1">
                <a:solidFill>
                  <a:srgbClr val="000000"/>
                </a:solidFill>
                <a:latin typeface="Rubik"/>
              </a:rPr>
              <a:t>el</a:t>
            </a:r>
            <a:r>
              <a:rPr lang="en-US" sz="1000" dirty="0">
                <a:solidFill>
                  <a:srgbClr val="000000"/>
                </a:solidFill>
                <a:latin typeface="Rubik"/>
              </a:rPr>
              <a:t> conjunto de </a:t>
            </a:r>
            <a:r>
              <a:rPr lang="en-US" sz="1000" dirty="0" err="1">
                <a:solidFill>
                  <a:srgbClr val="000000"/>
                </a:solidFill>
                <a:latin typeface="Rubik"/>
              </a:rPr>
              <a:t>programas</a:t>
            </a:r>
            <a:r>
              <a:rPr lang="en-US" sz="1000" dirty="0">
                <a:solidFill>
                  <a:srgbClr val="000000"/>
                </a:solidFill>
                <a:latin typeface="Rubik"/>
              </a:rPr>
              <a:t> de </a:t>
            </a:r>
            <a:r>
              <a:rPr lang="en-US" sz="1000" dirty="0" err="1">
                <a:solidFill>
                  <a:srgbClr val="000000"/>
                </a:solidFill>
                <a:latin typeface="Rubik"/>
              </a:rPr>
              <a:t>educación</a:t>
            </a:r>
            <a:r>
              <a:rPr lang="en-US" sz="10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Rubik"/>
              </a:rPr>
              <a:t>complementaria</a:t>
            </a:r>
            <a:r>
              <a:rPr lang="en-US" sz="1000" dirty="0">
                <a:solidFill>
                  <a:srgbClr val="000000"/>
                </a:solidFill>
                <a:latin typeface="Rubik"/>
              </a:rPr>
              <a:t> y </a:t>
            </a:r>
            <a:r>
              <a:rPr lang="en-US" sz="1000" dirty="0" err="1">
                <a:solidFill>
                  <a:srgbClr val="000000"/>
                </a:solidFill>
                <a:latin typeface="Rubik"/>
              </a:rPr>
              <a:t>actividades</a:t>
            </a:r>
            <a:r>
              <a:rPr lang="en-US" sz="1000" dirty="0">
                <a:solidFill>
                  <a:srgbClr val="000000"/>
                </a:solidFill>
                <a:latin typeface="Rubik"/>
              </a:rPr>
              <a:t> de </a:t>
            </a:r>
            <a:r>
              <a:rPr lang="en-US" sz="1000" dirty="0" err="1">
                <a:solidFill>
                  <a:srgbClr val="000000"/>
                </a:solidFill>
                <a:latin typeface="Rubik"/>
              </a:rPr>
              <a:t>servicio</a:t>
            </a:r>
            <a:r>
              <a:rPr lang="en-US" sz="10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Rubik"/>
              </a:rPr>
              <a:t>enfocadas</a:t>
            </a:r>
            <a:r>
              <a:rPr lang="en-US" sz="10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Rubik"/>
              </a:rPr>
              <a:t>en</a:t>
            </a:r>
            <a:r>
              <a:rPr lang="en-US" sz="10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Rubik"/>
              </a:rPr>
              <a:t>el</a:t>
            </a:r>
            <a:r>
              <a:rPr lang="en-US" sz="10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Rubik"/>
              </a:rPr>
              <a:t>fortalecimiento</a:t>
            </a:r>
            <a:r>
              <a:rPr lang="en-US" sz="1000" dirty="0">
                <a:solidFill>
                  <a:srgbClr val="000000"/>
                </a:solidFill>
                <a:latin typeface="Rubik"/>
              </a:rPr>
              <a:t> de </a:t>
            </a:r>
            <a:r>
              <a:rPr lang="en-US" sz="1000" dirty="0" err="1">
                <a:solidFill>
                  <a:srgbClr val="000000"/>
                </a:solidFill>
                <a:latin typeface="Rubik"/>
              </a:rPr>
              <a:t>los</a:t>
            </a:r>
            <a:r>
              <a:rPr lang="en-US" sz="1000" dirty="0">
                <a:solidFill>
                  <a:srgbClr val="000000"/>
                </a:solidFill>
                <a:latin typeface="Rubik"/>
              </a:rPr>
              <a:t> campos de la </a:t>
            </a:r>
            <a:r>
              <a:rPr lang="en-US" sz="1000" dirty="0" err="1">
                <a:solidFill>
                  <a:srgbClr val="000000"/>
                </a:solidFill>
                <a:latin typeface="Rubik"/>
              </a:rPr>
              <a:t>literatura</a:t>
            </a:r>
            <a:r>
              <a:rPr lang="en-US" sz="1000" dirty="0">
                <a:solidFill>
                  <a:srgbClr val="000000"/>
                </a:solidFill>
                <a:latin typeface="Rubik"/>
              </a:rPr>
              <a:t>, la </a:t>
            </a:r>
            <a:r>
              <a:rPr lang="en-US" sz="1000" dirty="0" err="1">
                <a:solidFill>
                  <a:srgbClr val="000000"/>
                </a:solidFill>
                <a:latin typeface="Rubik"/>
              </a:rPr>
              <a:t>lingüística</a:t>
            </a:r>
            <a:r>
              <a:rPr lang="en-US" sz="1000" dirty="0">
                <a:solidFill>
                  <a:srgbClr val="000000"/>
                </a:solidFill>
                <a:latin typeface="Rubik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Rubik"/>
              </a:rPr>
              <a:t>el</a:t>
            </a:r>
            <a:r>
              <a:rPr lang="en-US" sz="10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Rubik"/>
              </a:rPr>
              <a:t>español</a:t>
            </a:r>
            <a:r>
              <a:rPr lang="en-US" sz="1000" dirty="0">
                <a:solidFill>
                  <a:srgbClr val="000000"/>
                </a:solidFill>
                <a:latin typeface="Rubik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Rubik"/>
              </a:rPr>
              <a:t>los</a:t>
            </a:r>
            <a:r>
              <a:rPr lang="en-US" sz="10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Rubik"/>
              </a:rPr>
              <a:t>estudios</a:t>
            </a:r>
            <a:r>
              <a:rPr lang="en-US" sz="10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Rubik"/>
              </a:rPr>
              <a:t>editoriales</a:t>
            </a:r>
            <a:r>
              <a:rPr lang="en-US" sz="1000" dirty="0">
                <a:solidFill>
                  <a:srgbClr val="000000"/>
                </a:solidFill>
                <a:latin typeface="Rubik"/>
              </a:rPr>
              <a:t> y la </a:t>
            </a:r>
            <a:r>
              <a:rPr lang="en-US" sz="1000" dirty="0" err="1">
                <a:solidFill>
                  <a:srgbClr val="000000"/>
                </a:solidFill>
                <a:latin typeface="Rubik"/>
              </a:rPr>
              <a:t>escritura</a:t>
            </a:r>
            <a:r>
              <a:rPr lang="en-US" sz="10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Rubik"/>
              </a:rPr>
              <a:t>creativa</a:t>
            </a:r>
            <a:r>
              <a:rPr lang="en-US" sz="1000" dirty="0">
                <a:solidFill>
                  <a:srgbClr val="000000"/>
                </a:solidFill>
                <a:latin typeface="Rubik"/>
              </a:rPr>
              <a:t>.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3268938" y="5588764"/>
            <a:ext cx="797153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05750"/>
                </a:solidFill>
                <a:latin typeface="Rubik Bold"/>
              </a:rPr>
              <a:t>Contacto: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4303738" y="5588764"/>
            <a:ext cx="778171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05750"/>
                </a:solidFill>
                <a:latin typeface="Rubik Bold"/>
              </a:rPr>
              <a:t>Dirigido a: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4981636" y="5867708"/>
            <a:ext cx="2126248" cy="696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20"/>
              </a:lnSpc>
            </a:pPr>
            <a:r>
              <a:rPr lang="en-US" sz="800" dirty="0" err="1">
                <a:solidFill>
                  <a:srgbClr val="000000"/>
                </a:solidFill>
                <a:latin typeface="Rubik"/>
              </a:rPr>
              <a:t>Todo</a:t>
            </a:r>
            <a:r>
              <a:rPr lang="en-US" sz="8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Rubik"/>
              </a:rPr>
              <a:t>tipo</a:t>
            </a:r>
            <a:r>
              <a:rPr lang="en-US" sz="800" dirty="0">
                <a:solidFill>
                  <a:srgbClr val="000000"/>
                </a:solidFill>
                <a:latin typeface="Rubik"/>
              </a:rPr>
              <a:t> de </a:t>
            </a:r>
            <a:r>
              <a:rPr lang="en-US" sz="800" dirty="0" err="1">
                <a:solidFill>
                  <a:srgbClr val="000000"/>
                </a:solidFill>
                <a:latin typeface="Rubik"/>
              </a:rPr>
              <a:t>interesados</a:t>
            </a:r>
            <a:r>
              <a:rPr lang="en-US" sz="8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Rubik"/>
              </a:rPr>
              <a:t>en</a:t>
            </a:r>
            <a:r>
              <a:rPr lang="en-US" sz="8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Rubik"/>
              </a:rPr>
              <a:t>mejorar</a:t>
            </a:r>
            <a:r>
              <a:rPr lang="en-US" sz="800" dirty="0">
                <a:solidFill>
                  <a:srgbClr val="000000"/>
                </a:solidFill>
                <a:latin typeface="Rubik"/>
              </a:rPr>
              <a:t> sus </a:t>
            </a:r>
            <a:r>
              <a:rPr lang="en-US" sz="800" dirty="0" err="1">
                <a:solidFill>
                  <a:srgbClr val="000000"/>
                </a:solidFill>
                <a:latin typeface="Rubik"/>
              </a:rPr>
              <a:t>conocimientos</a:t>
            </a:r>
            <a:r>
              <a:rPr lang="en-US" sz="800" dirty="0">
                <a:solidFill>
                  <a:srgbClr val="000000"/>
                </a:solidFill>
                <a:latin typeface="Rubik"/>
              </a:rPr>
              <a:t> y </a:t>
            </a:r>
            <a:r>
              <a:rPr lang="en-US" sz="800" dirty="0" err="1">
                <a:solidFill>
                  <a:srgbClr val="000000"/>
                </a:solidFill>
                <a:latin typeface="Rubik"/>
              </a:rPr>
              <a:t>habilidades</a:t>
            </a:r>
            <a:r>
              <a:rPr lang="en-US" sz="8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Rubik"/>
              </a:rPr>
              <a:t>orientadas</a:t>
            </a:r>
            <a:r>
              <a:rPr lang="en-US" sz="800" dirty="0">
                <a:solidFill>
                  <a:srgbClr val="000000"/>
                </a:solidFill>
                <a:latin typeface="Rubik"/>
              </a:rPr>
              <a:t> a la </a:t>
            </a:r>
            <a:r>
              <a:rPr lang="en-US" sz="800" dirty="0" err="1">
                <a:solidFill>
                  <a:srgbClr val="000000"/>
                </a:solidFill>
                <a:latin typeface="Rubik"/>
              </a:rPr>
              <a:t>cultura</a:t>
            </a:r>
            <a:r>
              <a:rPr lang="en-US" sz="800" dirty="0">
                <a:solidFill>
                  <a:srgbClr val="000000"/>
                </a:solidFill>
                <a:latin typeface="Rubik"/>
              </a:rPr>
              <a:t> y </a:t>
            </a:r>
            <a:r>
              <a:rPr lang="en-US" sz="800" dirty="0" err="1">
                <a:solidFill>
                  <a:srgbClr val="000000"/>
                </a:solidFill>
                <a:latin typeface="Rubik"/>
              </a:rPr>
              <a:t>patrimonio</a:t>
            </a:r>
            <a:r>
              <a:rPr lang="en-US" sz="8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Rubik"/>
              </a:rPr>
              <a:t>lingüístico</a:t>
            </a:r>
            <a:r>
              <a:rPr lang="en-US" sz="800" dirty="0">
                <a:solidFill>
                  <a:srgbClr val="000000"/>
                </a:solidFill>
                <a:latin typeface="Rubik"/>
              </a:rPr>
              <a:t>, </a:t>
            </a:r>
            <a:r>
              <a:rPr lang="en-US" sz="800" dirty="0" err="1">
                <a:solidFill>
                  <a:srgbClr val="000000"/>
                </a:solidFill>
                <a:latin typeface="Rubik"/>
              </a:rPr>
              <a:t>gramático</a:t>
            </a:r>
            <a:r>
              <a:rPr lang="en-US" sz="800" dirty="0">
                <a:solidFill>
                  <a:srgbClr val="000000"/>
                </a:solidFill>
                <a:latin typeface="Rubik"/>
              </a:rPr>
              <a:t> y </a:t>
            </a:r>
            <a:r>
              <a:rPr lang="en-US" sz="800" dirty="0" err="1">
                <a:solidFill>
                  <a:srgbClr val="000000"/>
                </a:solidFill>
                <a:latin typeface="Rubik"/>
              </a:rPr>
              <a:t>literario</a:t>
            </a:r>
            <a:r>
              <a:rPr lang="en-US" sz="8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Rubik"/>
              </a:rPr>
              <a:t>colombiano</a:t>
            </a:r>
            <a:r>
              <a:rPr lang="en-US" sz="800" dirty="0">
                <a:solidFill>
                  <a:srgbClr val="000000"/>
                </a:solidFill>
                <a:latin typeface="Rubik"/>
              </a:rPr>
              <a:t>, para </a:t>
            </a:r>
            <a:r>
              <a:rPr lang="en-US" sz="800" dirty="0" err="1">
                <a:solidFill>
                  <a:srgbClr val="000000"/>
                </a:solidFill>
                <a:latin typeface="Rubik"/>
              </a:rPr>
              <a:t>su</a:t>
            </a:r>
            <a:r>
              <a:rPr lang="en-US" sz="8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Rubik"/>
              </a:rPr>
              <a:t>desarrollo</a:t>
            </a:r>
            <a:r>
              <a:rPr lang="en-US" sz="800" dirty="0">
                <a:solidFill>
                  <a:srgbClr val="000000"/>
                </a:solidFill>
                <a:latin typeface="Rubik"/>
              </a:rPr>
              <a:t> personal y </a:t>
            </a:r>
            <a:r>
              <a:rPr lang="en-US" sz="800" dirty="0" err="1">
                <a:solidFill>
                  <a:srgbClr val="000000"/>
                </a:solidFill>
                <a:latin typeface="Rubik"/>
              </a:rPr>
              <a:t>laboral</a:t>
            </a:r>
            <a:r>
              <a:rPr lang="en-US" sz="800" dirty="0">
                <a:solidFill>
                  <a:srgbClr val="000000"/>
                </a:solidFill>
                <a:latin typeface="Rubik"/>
              </a:rPr>
              <a:t>.</a:t>
            </a:r>
          </a:p>
        </p:txBody>
      </p:sp>
      <p:grpSp>
        <p:nvGrpSpPr>
          <p:cNvPr id="75" name="Group 75"/>
          <p:cNvGrpSpPr/>
          <p:nvPr/>
        </p:nvGrpSpPr>
        <p:grpSpPr>
          <a:xfrm>
            <a:off x="342851" y="7246933"/>
            <a:ext cx="1953353" cy="516568"/>
            <a:chOff x="0" y="0"/>
            <a:chExt cx="2604470" cy="688758"/>
          </a:xfrm>
        </p:grpSpPr>
        <p:grpSp>
          <p:nvGrpSpPr>
            <p:cNvPr id="76" name="Group 76"/>
            <p:cNvGrpSpPr/>
            <p:nvPr/>
          </p:nvGrpSpPr>
          <p:grpSpPr>
            <a:xfrm>
              <a:off x="0" y="0"/>
              <a:ext cx="2604470" cy="688758"/>
              <a:chOff x="0" y="0"/>
              <a:chExt cx="729125" cy="192819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729125" cy="192819"/>
              </a:xfrm>
              <a:custGeom>
                <a:avLst/>
                <a:gdLst/>
                <a:ahLst/>
                <a:cxnLst/>
                <a:rect l="l" t="t" r="r" b="b"/>
                <a:pathLst>
                  <a:path w="729125" h="192819">
                    <a:moveTo>
                      <a:pt x="0" y="0"/>
                    </a:moveTo>
                    <a:lnTo>
                      <a:pt x="729125" y="0"/>
                    </a:lnTo>
                    <a:lnTo>
                      <a:pt x="729125" y="192819"/>
                    </a:lnTo>
                    <a:lnTo>
                      <a:pt x="0" y="192819"/>
                    </a:lnTo>
                    <a:close/>
                  </a:path>
                </a:pathLst>
              </a:custGeom>
              <a:solidFill>
                <a:srgbClr val="76C2AF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78" name="TextBox 7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2516"/>
                  </a:lnSpc>
                </a:pPr>
                <a:endParaRPr/>
              </a:p>
            </p:txBody>
          </p:sp>
        </p:grpSp>
        <p:sp>
          <p:nvSpPr>
            <p:cNvPr id="79" name="TextBox 79"/>
            <p:cNvSpPr txBox="1"/>
            <p:nvPr/>
          </p:nvSpPr>
          <p:spPr>
            <a:xfrm>
              <a:off x="173252" y="106677"/>
              <a:ext cx="2255522" cy="427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lang="en-US" sz="1900">
                  <a:solidFill>
                    <a:srgbClr val="005750"/>
                  </a:solidFill>
                  <a:latin typeface="Rubik Bold"/>
                </a:rPr>
                <a:t>Divulgación</a:t>
              </a:r>
            </a:p>
          </p:txBody>
        </p:sp>
      </p:grpSp>
      <p:sp>
        <p:nvSpPr>
          <p:cNvPr id="80" name="AutoShape 80"/>
          <p:cNvSpPr/>
          <p:nvPr/>
        </p:nvSpPr>
        <p:spPr>
          <a:xfrm flipV="1">
            <a:off x="3348272" y="7323848"/>
            <a:ext cx="0" cy="1306359"/>
          </a:xfrm>
          <a:prstGeom prst="line">
            <a:avLst/>
          </a:prstGeom>
          <a:ln w="9525" cap="flat">
            <a:solidFill>
              <a:srgbClr val="76C2A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81" name="Group 81"/>
          <p:cNvGrpSpPr/>
          <p:nvPr/>
        </p:nvGrpSpPr>
        <p:grpSpPr>
          <a:xfrm>
            <a:off x="3265419" y="7243333"/>
            <a:ext cx="165707" cy="165707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C2A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6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3265419" y="8526559"/>
            <a:ext cx="165707" cy="165707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C2A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6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3265419" y="7572967"/>
            <a:ext cx="165707" cy="165707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C2A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6"/>
                </a:lnSpc>
              </a:pPr>
              <a:endParaRPr/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3265419" y="8228231"/>
            <a:ext cx="165707" cy="165707"/>
            <a:chOff x="0" y="0"/>
            <a:chExt cx="812800" cy="81280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C2A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6"/>
                </a:lnSpc>
              </a:pPr>
              <a:endParaRPr/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3265419" y="7907799"/>
            <a:ext cx="165707" cy="165707"/>
            <a:chOff x="0" y="0"/>
            <a:chExt cx="812800" cy="812800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C2A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6"/>
                </a:lnSpc>
              </a:pPr>
              <a:endParaRPr/>
            </a:p>
          </p:txBody>
        </p:sp>
      </p:grpSp>
      <p:pic>
        <p:nvPicPr>
          <p:cNvPr id="96" name="Picture 9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18884" y="9435216"/>
            <a:ext cx="492788" cy="492788"/>
          </a:xfrm>
          <a:prstGeom prst="rect">
            <a:avLst/>
          </a:prstGeom>
        </p:spPr>
      </p:pic>
      <p:pic>
        <p:nvPicPr>
          <p:cNvPr id="97" name="Picture 9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277254" y="9153791"/>
            <a:ext cx="234745" cy="238871"/>
          </a:xfrm>
          <a:prstGeom prst="rect">
            <a:avLst/>
          </a:prstGeom>
        </p:spPr>
      </p:pic>
      <p:pic>
        <p:nvPicPr>
          <p:cNvPr id="98" name="Picture 9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293452" y="9615879"/>
            <a:ext cx="235811" cy="235811"/>
          </a:xfrm>
          <a:prstGeom prst="rect">
            <a:avLst/>
          </a:prstGeom>
        </p:spPr>
      </p:pic>
      <p:pic>
        <p:nvPicPr>
          <p:cNvPr id="99" name="Picture 9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3293452" y="10051714"/>
            <a:ext cx="240236" cy="240236"/>
          </a:xfrm>
          <a:prstGeom prst="rect">
            <a:avLst/>
          </a:prstGeom>
        </p:spPr>
      </p:pic>
      <p:sp>
        <p:nvSpPr>
          <p:cNvPr id="100" name="TextBox 100"/>
          <p:cNvSpPr txBox="1"/>
          <p:nvPr/>
        </p:nvSpPr>
        <p:spPr>
          <a:xfrm>
            <a:off x="3576140" y="9080886"/>
            <a:ext cx="3812055" cy="1401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78"/>
              </a:lnSpc>
            </a:pPr>
            <a:r>
              <a:rPr lang="en-US" sz="650" b="1" dirty="0">
                <a:solidFill>
                  <a:schemeClr val="bg1"/>
                </a:solidFill>
                <a:ea typeface="+mn-lt"/>
                <a:cs typeface="+mn-lt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Enlace a Biblioteca José Manuel Rivas Sacconi</a:t>
            </a:r>
            <a:endParaRPr lang="es-ES" b="1">
              <a:solidFill>
                <a:schemeClr val="bg1"/>
              </a:solidFill>
              <a:ea typeface="Calibri"/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>
              <a:lnSpc>
                <a:spcPts val="978"/>
              </a:lnSpc>
            </a:pPr>
            <a:r>
              <a:rPr lang="en-US" sz="650" b="1" dirty="0">
                <a:solidFill>
                  <a:schemeClr val="bg1"/>
                </a:solidFill>
                <a:ea typeface="+mn-lt"/>
                <a:cs typeface="+mn-lt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Enlace a Sello Editorial</a:t>
            </a:r>
            <a:endParaRPr lang="en-US">
              <a:solidFill>
                <a:schemeClr val="bg1"/>
              </a:solidFill>
              <a:ea typeface="Calibri"/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>
              <a:lnSpc>
                <a:spcPts val="977"/>
              </a:lnSpc>
            </a:pPr>
            <a:r>
              <a:rPr lang="en-US" sz="650" dirty="0">
                <a:solidFill>
                  <a:schemeClr val="bg1"/>
                </a:solidFill>
                <a:ea typeface="+mn-lt"/>
                <a:cs typeface="+mn-lt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Enlace a C&amp;C Radio</a:t>
            </a:r>
            <a:endParaRPr lang="en-US">
              <a:solidFill>
                <a:schemeClr val="bg1"/>
              </a:solidFill>
              <a:ea typeface="Calibri"/>
              <a:cs typeface="Calibri"/>
              <a:hlinkClick r:id="rId2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>
              <a:lnSpc>
                <a:spcPts val="979"/>
              </a:lnSpc>
            </a:pPr>
            <a:endParaRPr lang="en-US" sz="699">
              <a:solidFill>
                <a:srgbClr val="FEFEFE"/>
              </a:solidFill>
              <a:latin typeface="Rubik"/>
            </a:endParaRPr>
          </a:p>
          <a:p>
            <a:pPr algn="just">
              <a:lnSpc>
                <a:spcPts val="979"/>
              </a:lnSpc>
            </a:pPr>
            <a:r>
              <a:rPr lang="en-US" sz="650" dirty="0">
                <a:solidFill>
                  <a:srgbClr val="FEFEFE"/>
                </a:solidFill>
                <a:latin typeface="Rubik"/>
              </a:rPr>
              <a:t>biblioteca@caroycuervo.gov.co</a:t>
            </a:r>
            <a:endParaRPr lang="en-US" sz="650" dirty="0">
              <a:solidFill>
                <a:srgbClr val="FEFEFE"/>
              </a:solidFill>
              <a:latin typeface="Rubik"/>
              <a:cs typeface="Rubik"/>
            </a:endParaRPr>
          </a:p>
          <a:p>
            <a:pPr algn="just">
              <a:lnSpc>
                <a:spcPts val="979"/>
              </a:lnSpc>
            </a:pPr>
            <a:r>
              <a:rPr lang="en-US" sz="650" dirty="0">
                <a:solidFill>
                  <a:srgbClr val="FEFEFE"/>
                </a:solidFill>
                <a:latin typeface="Rubik"/>
              </a:rPr>
              <a:t>editorial@caroycuervo.gov.co </a:t>
            </a:r>
            <a:endParaRPr lang="en-US" sz="650" dirty="0">
              <a:solidFill>
                <a:srgbClr val="FEFEFE"/>
              </a:solidFill>
              <a:latin typeface="Rubik"/>
              <a:cs typeface="Rubik"/>
            </a:endParaRPr>
          </a:p>
          <a:p>
            <a:pPr algn="just">
              <a:lnSpc>
                <a:spcPts val="979"/>
              </a:lnSpc>
            </a:pPr>
            <a:r>
              <a:rPr lang="en-US" sz="650" dirty="0">
                <a:solidFill>
                  <a:srgbClr val="FEFEFE"/>
                </a:solidFill>
                <a:latin typeface="Rubik"/>
              </a:rPr>
              <a:t>emisora@caroycuervo.gov.co</a:t>
            </a:r>
            <a:endParaRPr lang="en-US" sz="650" dirty="0">
              <a:solidFill>
                <a:srgbClr val="FEFEFE"/>
              </a:solidFill>
              <a:latin typeface="Rubik"/>
              <a:cs typeface="Rubik"/>
            </a:endParaRPr>
          </a:p>
          <a:p>
            <a:pPr algn="just">
              <a:lnSpc>
                <a:spcPts val="979"/>
              </a:lnSpc>
            </a:pPr>
            <a:endParaRPr lang="en-US" sz="699">
              <a:solidFill>
                <a:srgbClr val="FEFEFE"/>
              </a:solidFill>
              <a:latin typeface="Rubik"/>
            </a:endParaRPr>
          </a:p>
          <a:p>
            <a:pPr algn="just">
              <a:lnSpc>
                <a:spcPts val="979"/>
              </a:lnSpc>
            </a:pPr>
            <a:r>
              <a:rPr lang="en-US" sz="650" dirty="0">
                <a:solidFill>
                  <a:srgbClr val="FEFEFE"/>
                </a:solidFill>
                <a:latin typeface="Rubik"/>
              </a:rPr>
              <a:t>(+57) 601 3422121 Ext. 216</a:t>
            </a:r>
            <a:endParaRPr lang="en-US" sz="650" dirty="0">
              <a:solidFill>
                <a:srgbClr val="FEFEFE"/>
              </a:solidFill>
              <a:latin typeface="Rubik"/>
              <a:cs typeface="Rubik"/>
            </a:endParaRPr>
          </a:p>
          <a:p>
            <a:pPr algn="just">
              <a:lnSpc>
                <a:spcPts val="979"/>
              </a:lnSpc>
            </a:pPr>
            <a:r>
              <a:rPr lang="en-US" sz="650" dirty="0">
                <a:solidFill>
                  <a:srgbClr val="FEFEFE"/>
                </a:solidFill>
                <a:latin typeface="Rubik"/>
              </a:rPr>
              <a:t>(+57) 601 3422121 Ext. 247</a:t>
            </a:r>
            <a:endParaRPr lang="en-US" sz="650" dirty="0">
              <a:solidFill>
                <a:srgbClr val="FEFEFE"/>
              </a:solidFill>
              <a:latin typeface="Rubik"/>
              <a:cs typeface="Rubik"/>
            </a:endParaRPr>
          </a:p>
          <a:p>
            <a:pPr algn="just">
              <a:lnSpc>
                <a:spcPts val="979"/>
              </a:lnSpc>
            </a:pPr>
            <a:r>
              <a:rPr lang="en-US" sz="650" dirty="0">
                <a:solidFill>
                  <a:srgbClr val="FEFEFE"/>
                </a:solidFill>
                <a:latin typeface="Rubik"/>
              </a:rPr>
              <a:t>(+57) 601 3422121 Ext. 134</a:t>
            </a:r>
            <a:endParaRPr lang="en-US" sz="650" dirty="0">
              <a:solidFill>
                <a:srgbClr val="FEFEFE"/>
              </a:solidFill>
              <a:latin typeface="Rubik"/>
              <a:cs typeface="Rubik"/>
            </a:endParaRPr>
          </a:p>
        </p:txBody>
      </p:sp>
      <p:sp>
        <p:nvSpPr>
          <p:cNvPr id="101" name="TextBox 101"/>
          <p:cNvSpPr txBox="1"/>
          <p:nvPr/>
        </p:nvSpPr>
        <p:spPr>
          <a:xfrm>
            <a:off x="3491531" y="7241105"/>
            <a:ext cx="2454490" cy="154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5"/>
              </a:lnSpc>
            </a:pPr>
            <a:r>
              <a:rPr lang="en-US" sz="904" dirty="0">
                <a:solidFill>
                  <a:schemeClr val="bg1"/>
                </a:solidFill>
                <a:latin typeface="Rubik"/>
              </a:rPr>
              <a:t>Consulta y </a:t>
            </a:r>
            <a:r>
              <a:rPr lang="en-US" sz="904" dirty="0" err="1">
                <a:solidFill>
                  <a:schemeClr val="bg1"/>
                </a:solidFill>
                <a:latin typeface="Rubik"/>
              </a:rPr>
              <a:t>préstamo</a:t>
            </a:r>
            <a:r>
              <a:rPr lang="en-US" sz="904" dirty="0">
                <a:solidFill>
                  <a:schemeClr val="bg1"/>
                </a:solidFill>
                <a:latin typeface="Rubik"/>
              </a:rPr>
              <a:t> de material </a:t>
            </a:r>
            <a:r>
              <a:rPr lang="en-US" sz="904" dirty="0" err="1">
                <a:solidFill>
                  <a:schemeClr val="bg1"/>
                </a:solidFill>
                <a:latin typeface="Rubik"/>
              </a:rPr>
              <a:t>bibliográfico</a:t>
            </a:r>
            <a:endParaRPr lang="en-US" sz="904" dirty="0">
              <a:solidFill>
                <a:schemeClr val="bg1"/>
              </a:solidFill>
              <a:latin typeface="Rubik"/>
            </a:endParaRPr>
          </a:p>
        </p:txBody>
      </p:sp>
      <p:sp>
        <p:nvSpPr>
          <p:cNvPr id="102" name="TextBox 102"/>
          <p:cNvSpPr txBox="1"/>
          <p:nvPr/>
        </p:nvSpPr>
        <p:spPr>
          <a:xfrm>
            <a:off x="3491531" y="7517303"/>
            <a:ext cx="2834359" cy="306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5"/>
              </a:lnSpc>
            </a:pPr>
            <a:r>
              <a:rPr lang="en-US" sz="904">
                <a:solidFill>
                  <a:srgbClr val="FEFEFE"/>
                </a:solidFill>
                <a:latin typeface="Rubik"/>
              </a:rPr>
              <a:t>Revisión y aseguramiento de la calidad en textos de nuevo conocimiento (procedimiento de pre-prensa)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3511999" y="7909171"/>
            <a:ext cx="2673249" cy="151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5"/>
              </a:lnSpc>
            </a:pPr>
            <a:r>
              <a:rPr lang="en-US" sz="904">
                <a:solidFill>
                  <a:srgbClr val="FEFEFE"/>
                </a:solidFill>
                <a:latin typeface="Rubik"/>
              </a:rPr>
              <a:t>Impresión de textos (procedimiento de prensa)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3511999" y="8226003"/>
            <a:ext cx="1944053" cy="151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5"/>
              </a:lnSpc>
            </a:pPr>
            <a:r>
              <a:rPr lang="en-US" sz="904" dirty="0" err="1">
                <a:solidFill>
                  <a:srgbClr val="FEFEFE"/>
                </a:solidFill>
                <a:latin typeface="Rubik"/>
              </a:rPr>
              <a:t>Venta</a:t>
            </a:r>
            <a:r>
              <a:rPr lang="en-US" sz="904" dirty="0">
                <a:solidFill>
                  <a:srgbClr val="FEFEFE"/>
                </a:solidFill>
                <a:latin typeface="Rubik"/>
              </a:rPr>
              <a:t> y </a:t>
            </a:r>
            <a:r>
              <a:rPr lang="en-US" sz="904" dirty="0" err="1">
                <a:solidFill>
                  <a:srgbClr val="FEFEFE"/>
                </a:solidFill>
                <a:latin typeface="Rubik"/>
              </a:rPr>
              <a:t>publicación</a:t>
            </a:r>
            <a:r>
              <a:rPr lang="en-US" sz="904" dirty="0">
                <a:solidFill>
                  <a:srgbClr val="FEFEFE"/>
                </a:solidFill>
                <a:latin typeface="Rubik"/>
              </a:rPr>
              <a:t> de </a:t>
            </a:r>
            <a:r>
              <a:rPr lang="en-US" sz="904" dirty="0" err="1">
                <a:solidFill>
                  <a:srgbClr val="FEFEFE"/>
                </a:solidFill>
                <a:latin typeface="Rubik"/>
              </a:rPr>
              <a:t>libros</a:t>
            </a:r>
            <a:endParaRPr lang="en-US" sz="904" dirty="0">
              <a:solidFill>
                <a:srgbClr val="FEFEFE"/>
              </a:solidFill>
              <a:latin typeface="Rubik"/>
            </a:endParaRPr>
          </a:p>
        </p:txBody>
      </p:sp>
      <p:sp>
        <p:nvSpPr>
          <p:cNvPr id="105" name="TextBox 105"/>
          <p:cNvSpPr txBox="1"/>
          <p:nvPr/>
        </p:nvSpPr>
        <p:spPr>
          <a:xfrm>
            <a:off x="3511999" y="8539041"/>
            <a:ext cx="1949872" cy="151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5"/>
              </a:lnSpc>
            </a:pPr>
            <a:r>
              <a:rPr lang="en-US" sz="904">
                <a:solidFill>
                  <a:srgbClr val="FEFEFE"/>
                </a:solidFill>
                <a:latin typeface="Rubik"/>
              </a:rPr>
              <a:t>Producción radial (CyC radio)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342851" y="7854406"/>
            <a:ext cx="2739229" cy="89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solidFill>
                  <a:srgbClr val="FEFEFE"/>
                </a:solidFill>
                <a:latin typeface="Rubik"/>
              </a:rPr>
              <a:t>Es </a:t>
            </a:r>
            <a:r>
              <a:rPr lang="en-US" sz="1000" dirty="0" err="1">
                <a:solidFill>
                  <a:srgbClr val="FEFEFE"/>
                </a:solidFill>
                <a:latin typeface="Rubik"/>
              </a:rPr>
              <a:t>el</a:t>
            </a:r>
            <a:r>
              <a:rPr lang="en-US" sz="1000" dirty="0">
                <a:solidFill>
                  <a:srgbClr val="FEFEFE"/>
                </a:solidFill>
                <a:latin typeface="Rubik"/>
              </a:rPr>
              <a:t> conjunto de </a:t>
            </a:r>
            <a:r>
              <a:rPr lang="en-US" sz="1000" dirty="0" err="1">
                <a:solidFill>
                  <a:srgbClr val="FEFEFE"/>
                </a:solidFill>
                <a:latin typeface="Rubik"/>
              </a:rPr>
              <a:t>actividades</a:t>
            </a:r>
            <a:r>
              <a:rPr lang="en-US" sz="1000" dirty="0">
                <a:solidFill>
                  <a:srgbClr val="FEFEFE"/>
                </a:solidFill>
                <a:latin typeface="Rubik"/>
              </a:rPr>
              <a:t> y </a:t>
            </a:r>
            <a:r>
              <a:rPr lang="en-US" sz="1000" dirty="0" err="1">
                <a:solidFill>
                  <a:srgbClr val="FEFEFE"/>
                </a:solidFill>
                <a:latin typeface="Rubik"/>
              </a:rPr>
              <a:t>procesos</a:t>
            </a:r>
            <a:r>
              <a:rPr lang="en-US" sz="1000" dirty="0">
                <a:solidFill>
                  <a:srgbClr val="FEFEFE"/>
                </a:solidFill>
                <a:latin typeface="Rubik"/>
              </a:rPr>
              <a:t> que </a:t>
            </a:r>
            <a:r>
              <a:rPr lang="en-US" sz="1000" dirty="0" err="1">
                <a:solidFill>
                  <a:srgbClr val="FEFEFE"/>
                </a:solidFill>
                <a:latin typeface="Rubik"/>
              </a:rPr>
              <a:t>buscan</a:t>
            </a:r>
            <a:r>
              <a:rPr lang="en-US" sz="1000" dirty="0">
                <a:solidFill>
                  <a:srgbClr val="FEFEFE"/>
                </a:solidFill>
                <a:latin typeface="Rubik"/>
              </a:rPr>
              <a:t> </a:t>
            </a:r>
            <a:r>
              <a:rPr lang="en-US" sz="1000" dirty="0" err="1">
                <a:solidFill>
                  <a:srgbClr val="FEFEFE"/>
                </a:solidFill>
                <a:latin typeface="Rubik"/>
              </a:rPr>
              <a:t>comunicar</a:t>
            </a:r>
            <a:r>
              <a:rPr lang="en-US" sz="1000" dirty="0">
                <a:solidFill>
                  <a:srgbClr val="FEFEFE"/>
                </a:solidFill>
                <a:latin typeface="Rubik"/>
              </a:rPr>
              <a:t> y </a:t>
            </a:r>
            <a:r>
              <a:rPr lang="en-US" sz="1000" dirty="0" err="1">
                <a:solidFill>
                  <a:srgbClr val="FEFEFE"/>
                </a:solidFill>
                <a:latin typeface="Rubik"/>
              </a:rPr>
              <a:t>difundir</a:t>
            </a:r>
            <a:r>
              <a:rPr lang="en-US" sz="1000" dirty="0">
                <a:solidFill>
                  <a:srgbClr val="FEFEFE"/>
                </a:solidFill>
                <a:latin typeface="Rubik"/>
              </a:rPr>
              <a:t> </a:t>
            </a:r>
            <a:r>
              <a:rPr lang="en-US" sz="1000" dirty="0" err="1">
                <a:solidFill>
                  <a:srgbClr val="FEFEFE"/>
                </a:solidFill>
                <a:latin typeface="Rubik"/>
              </a:rPr>
              <a:t>el</a:t>
            </a:r>
            <a:r>
              <a:rPr lang="en-US" sz="1000" dirty="0">
                <a:solidFill>
                  <a:srgbClr val="FEFEFE"/>
                </a:solidFill>
                <a:latin typeface="Rubik"/>
              </a:rPr>
              <a:t> </a:t>
            </a:r>
            <a:r>
              <a:rPr lang="en-US" sz="1000" dirty="0" err="1">
                <a:solidFill>
                  <a:srgbClr val="FEFEFE"/>
                </a:solidFill>
                <a:latin typeface="Rubik"/>
              </a:rPr>
              <a:t>conocimiento</a:t>
            </a:r>
            <a:r>
              <a:rPr lang="en-US" sz="1000" dirty="0">
                <a:solidFill>
                  <a:srgbClr val="FEFEFE"/>
                </a:solidFill>
                <a:latin typeface="Rubik"/>
              </a:rPr>
              <a:t> </a:t>
            </a:r>
            <a:r>
              <a:rPr lang="en-US" sz="1000" dirty="0" err="1">
                <a:solidFill>
                  <a:srgbClr val="FEFEFE"/>
                </a:solidFill>
                <a:latin typeface="Rubik"/>
              </a:rPr>
              <a:t>lingüístico</a:t>
            </a:r>
            <a:r>
              <a:rPr lang="en-US" sz="1000" dirty="0">
                <a:solidFill>
                  <a:srgbClr val="FEFEFE"/>
                </a:solidFill>
                <a:latin typeface="Rubik"/>
              </a:rPr>
              <a:t> y </a:t>
            </a:r>
            <a:r>
              <a:rPr lang="en-US" sz="1000" dirty="0" err="1">
                <a:solidFill>
                  <a:srgbClr val="FEFEFE"/>
                </a:solidFill>
                <a:latin typeface="Rubik"/>
              </a:rPr>
              <a:t>literario</a:t>
            </a:r>
            <a:r>
              <a:rPr lang="en-US" sz="1000" dirty="0">
                <a:solidFill>
                  <a:srgbClr val="FEFEFE"/>
                </a:solidFill>
                <a:latin typeface="Rubik"/>
              </a:rPr>
              <a:t> de la </a:t>
            </a:r>
            <a:r>
              <a:rPr lang="en-US" sz="1000" dirty="0" err="1">
                <a:solidFill>
                  <a:srgbClr val="FEFEFE"/>
                </a:solidFill>
                <a:latin typeface="Rubik"/>
              </a:rPr>
              <a:t>nación</a:t>
            </a:r>
            <a:r>
              <a:rPr lang="en-US" sz="1000" dirty="0">
                <a:solidFill>
                  <a:srgbClr val="FEFEFE"/>
                </a:solidFill>
                <a:latin typeface="Rubik"/>
              </a:rPr>
              <a:t> a </a:t>
            </a:r>
            <a:r>
              <a:rPr lang="en-US" sz="1000" dirty="0" err="1">
                <a:solidFill>
                  <a:srgbClr val="FEFEFE"/>
                </a:solidFill>
                <a:latin typeface="Rubik"/>
              </a:rPr>
              <a:t>través</a:t>
            </a:r>
            <a:r>
              <a:rPr lang="en-US" sz="1000" dirty="0">
                <a:solidFill>
                  <a:srgbClr val="FEFEFE"/>
                </a:solidFill>
                <a:latin typeface="Rubik"/>
              </a:rPr>
              <a:t> del </a:t>
            </a:r>
            <a:r>
              <a:rPr lang="en-US" sz="1000" dirty="0" err="1">
                <a:solidFill>
                  <a:srgbClr val="FEFEFE"/>
                </a:solidFill>
                <a:latin typeface="Rubik"/>
              </a:rPr>
              <a:t>desarrollo</a:t>
            </a:r>
            <a:r>
              <a:rPr lang="en-US" sz="1000" dirty="0">
                <a:solidFill>
                  <a:srgbClr val="FEFEFE"/>
                </a:solidFill>
                <a:latin typeface="Rubik"/>
              </a:rPr>
              <a:t> </a:t>
            </a:r>
            <a:r>
              <a:rPr lang="en-US" sz="1000" dirty="0" err="1">
                <a:solidFill>
                  <a:srgbClr val="FEFEFE"/>
                </a:solidFill>
                <a:latin typeface="Rubik"/>
              </a:rPr>
              <a:t>misional</a:t>
            </a:r>
            <a:r>
              <a:rPr lang="en-US" sz="1000" dirty="0">
                <a:solidFill>
                  <a:srgbClr val="FEFEFE"/>
                </a:solidFill>
                <a:latin typeface="Rubik"/>
              </a:rPr>
              <a:t> de la </a:t>
            </a:r>
            <a:r>
              <a:rPr lang="en-US" sz="1000" dirty="0" err="1">
                <a:solidFill>
                  <a:srgbClr val="FEFEFE"/>
                </a:solidFill>
                <a:latin typeface="Rubik"/>
              </a:rPr>
              <a:t>entidad</a:t>
            </a:r>
            <a:r>
              <a:rPr lang="en-US" sz="1000" dirty="0">
                <a:solidFill>
                  <a:srgbClr val="FEFEFE"/>
                </a:solidFill>
                <a:latin typeface="Rubik"/>
              </a:rPr>
              <a:t>.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342851" y="8901816"/>
            <a:ext cx="778171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76C2AF"/>
                </a:solidFill>
                <a:latin typeface="Rubik Bold"/>
              </a:rPr>
              <a:t>Dirigido a: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975519" y="9147561"/>
            <a:ext cx="2106562" cy="1272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dirty="0">
                <a:solidFill>
                  <a:srgbClr val="FEFEFE"/>
                </a:solidFill>
                <a:latin typeface="Rubik"/>
              </a:rPr>
              <a:t>Personas naturales e </a:t>
            </a:r>
            <a:r>
              <a:rPr lang="en-US" sz="800" dirty="0" err="1">
                <a:solidFill>
                  <a:srgbClr val="FEFEFE"/>
                </a:solidFill>
                <a:latin typeface="Rubik"/>
              </a:rPr>
              <a:t>instituciones</a:t>
            </a:r>
            <a:r>
              <a:rPr lang="en-US" sz="800" dirty="0">
                <a:solidFill>
                  <a:srgbClr val="FEFEFE"/>
                </a:solidFill>
                <a:latin typeface="Rubik"/>
              </a:rPr>
              <a:t> </a:t>
            </a:r>
            <a:r>
              <a:rPr lang="en-US" sz="800" dirty="0" err="1">
                <a:solidFill>
                  <a:srgbClr val="FEFEFE"/>
                </a:solidFill>
                <a:latin typeface="Rubik"/>
              </a:rPr>
              <a:t>públicas</a:t>
            </a:r>
            <a:r>
              <a:rPr lang="en-US" sz="800" dirty="0">
                <a:solidFill>
                  <a:srgbClr val="FEFEFE"/>
                </a:solidFill>
                <a:latin typeface="Rubik"/>
              </a:rPr>
              <a:t> o </a:t>
            </a:r>
            <a:r>
              <a:rPr lang="en-US" sz="800" dirty="0" err="1">
                <a:solidFill>
                  <a:srgbClr val="FEFEFE"/>
                </a:solidFill>
                <a:latin typeface="Rubik"/>
              </a:rPr>
              <a:t>privadas</a:t>
            </a:r>
            <a:r>
              <a:rPr lang="en-US" sz="800" dirty="0">
                <a:solidFill>
                  <a:srgbClr val="FEFEFE"/>
                </a:solidFill>
                <a:latin typeface="Rubik"/>
              </a:rPr>
              <a:t> que </a:t>
            </a:r>
            <a:r>
              <a:rPr lang="en-US" sz="800" dirty="0" err="1">
                <a:solidFill>
                  <a:srgbClr val="FEFEFE"/>
                </a:solidFill>
                <a:latin typeface="Rubik"/>
              </a:rPr>
              <a:t>requieran</a:t>
            </a:r>
            <a:r>
              <a:rPr lang="en-US" sz="800" dirty="0">
                <a:solidFill>
                  <a:srgbClr val="FEFEFE"/>
                </a:solidFill>
                <a:latin typeface="Rubik"/>
              </a:rPr>
              <a:t> </a:t>
            </a:r>
            <a:r>
              <a:rPr lang="en-US" sz="800" dirty="0" err="1">
                <a:solidFill>
                  <a:srgbClr val="FEFEFE"/>
                </a:solidFill>
                <a:latin typeface="Rubik"/>
              </a:rPr>
              <a:t>servicios</a:t>
            </a:r>
            <a:r>
              <a:rPr lang="en-US" sz="800" dirty="0">
                <a:solidFill>
                  <a:srgbClr val="FEFEFE"/>
                </a:solidFill>
                <a:latin typeface="Rubik"/>
              </a:rPr>
              <a:t> de </a:t>
            </a:r>
            <a:r>
              <a:rPr lang="en-US" sz="800" dirty="0" err="1">
                <a:solidFill>
                  <a:srgbClr val="FEFEFE"/>
                </a:solidFill>
                <a:latin typeface="Rubik"/>
              </a:rPr>
              <a:t>edición</a:t>
            </a:r>
            <a:r>
              <a:rPr lang="en-US" sz="800" dirty="0">
                <a:solidFill>
                  <a:srgbClr val="FEFEFE"/>
                </a:solidFill>
                <a:latin typeface="Rubik"/>
              </a:rPr>
              <a:t>, </a:t>
            </a:r>
            <a:r>
              <a:rPr lang="en-US" sz="800" dirty="0" err="1">
                <a:solidFill>
                  <a:srgbClr val="FEFEFE"/>
                </a:solidFill>
                <a:latin typeface="Rubik"/>
              </a:rPr>
              <a:t>diseño</a:t>
            </a:r>
            <a:r>
              <a:rPr lang="en-US" sz="800" dirty="0">
                <a:solidFill>
                  <a:srgbClr val="FEFEFE"/>
                </a:solidFill>
                <a:latin typeface="Rubik"/>
              </a:rPr>
              <a:t>, </a:t>
            </a:r>
            <a:r>
              <a:rPr lang="en-US" sz="800" dirty="0" err="1">
                <a:solidFill>
                  <a:srgbClr val="FEFEFE"/>
                </a:solidFill>
                <a:latin typeface="Rubik"/>
              </a:rPr>
              <a:t>impresión</a:t>
            </a:r>
            <a:r>
              <a:rPr lang="en-US" sz="800" dirty="0">
                <a:solidFill>
                  <a:srgbClr val="FEFEFE"/>
                </a:solidFill>
                <a:latin typeface="Rubik"/>
              </a:rPr>
              <a:t>, </a:t>
            </a:r>
            <a:r>
              <a:rPr lang="en-US" sz="800" dirty="0" err="1">
                <a:solidFill>
                  <a:srgbClr val="FEFEFE"/>
                </a:solidFill>
                <a:latin typeface="Rubik"/>
              </a:rPr>
              <a:t>divulgación</a:t>
            </a:r>
            <a:r>
              <a:rPr lang="en-US" sz="800" dirty="0">
                <a:solidFill>
                  <a:srgbClr val="FEFEFE"/>
                </a:solidFill>
                <a:latin typeface="Rubik"/>
              </a:rPr>
              <a:t>, </a:t>
            </a:r>
            <a:r>
              <a:rPr lang="en-US" sz="800" dirty="0" err="1">
                <a:solidFill>
                  <a:srgbClr val="FEFEFE"/>
                </a:solidFill>
                <a:latin typeface="Rubik"/>
              </a:rPr>
              <a:t>comercialización</a:t>
            </a:r>
            <a:r>
              <a:rPr lang="en-US" sz="800" dirty="0">
                <a:solidFill>
                  <a:srgbClr val="FEFEFE"/>
                </a:solidFill>
                <a:latin typeface="Rubik"/>
              </a:rPr>
              <a:t>, </a:t>
            </a:r>
            <a:r>
              <a:rPr lang="en-US" sz="800" dirty="0" err="1">
                <a:solidFill>
                  <a:srgbClr val="FEFEFE"/>
                </a:solidFill>
                <a:latin typeface="Rubik"/>
              </a:rPr>
              <a:t>distribución</a:t>
            </a:r>
            <a:r>
              <a:rPr lang="en-US" sz="800" dirty="0">
                <a:solidFill>
                  <a:srgbClr val="FEFEFE"/>
                </a:solidFill>
                <a:latin typeface="Rubik"/>
              </a:rPr>
              <a:t>, </a:t>
            </a:r>
            <a:r>
              <a:rPr lang="en-US" sz="800" dirty="0" err="1">
                <a:solidFill>
                  <a:srgbClr val="FEFEFE"/>
                </a:solidFill>
                <a:latin typeface="Rubik"/>
              </a:rPr>
              <a:t>compra</a:t>
            </a:r>
            <a:r>
              <a:rPr lang="en-US" sz="800" dirty="0">
                <a:solidFill>
                  <a:srgbClr val="FEFEFE"/>
                </a:solidFill>
                <a:latin typeface="Rubik"/>
              </a:rPr>
              <a:t> o consulta de </a:t>
            </a:r>
            <a:r>
              <a:rPr lang="en-US" sz="800" dirty="0" err="1">
                <a:solidFill>
                  <a:srgbClr val="FEFEFE"/>
                </a:solidFill>
                <a:latin typeface="Rubik"/>
              </a:rPr>
              <a:t>documentos</a:t>
            </a:r>
            <a:r>
              <a:rPr lang="en-US" sz="800" dirty="0">
                <a:solidFill>
                  <a:srgbClr val="FEFEFE"/>
                </a:solidFill>
                <a:latin typeface="Rubik"/>
              </a:rPr>
              <a:t>, </a:t>
            </a:r>
            <a:r>
              <a:rPr lang="en-US" sz="800" dirty="0" err="1">
                <a:solidFill>
                  <a:srgbClr val="FEFEFE"/>
                </a:solidFill>
                <a:latin typeface="Rubik"/>
              </a:rPr>
              <a:t>publicaciones</a:t>
            </a:r>
            <a:r>
              <a:rPr lang="en-US" sz="800" dirty="0">
                <a:solidFill>
                  <a:srgbClr val="FEFEFE"/>
                </a:solidFill>
                <a:latin typeface="Rubik"/>
              </a:rPr>
              <a:t> y material </a:t>
            </a:r>
            <a:r>
              <a:rPr lang="en-US" sz="800" dirty="0" err="1">
                <a:solidFill>
                  <a:srgbClr val="FEFEFE"/>
                </a:solidFill>
                <a:latin typeface="Rubik"/>
              </a:rPr>
              <a:t>bibiliográfico</a:t>
            </a:r>
            <a:r>
              <a:rPr lang="en-US" sz="800" dirty="0">
                <a:solidFill>
                  <a:srgbClr val="FEFEFE"/>
                </a:solidFill>
                <a:latin typeface="Rubik"/>
              </a:rPr>
              <a:t> </a:t>
            </a:r>
            <a:r>
              <a:rPr lang="en-US" sz="800" dirty="0" err="1">
                <a:solidFill>
                  <a:srgbClr val="FEFEFE"/>
                </a:solidFill>
                <a:latin typeface="Rubik"/>
              </a:rPr>
              <a:t>relacionado</a:t>
            </a:r>
            <a:r>
              <a:rPr lang="en-US" sz="800" dirty="0">
                <a:solidFill>
                  <a:srgbClr val="FEFEFE"/>
                </a:solidFill>
                <a:latin typeface="Rubik"/>
              </a:rPr>
              <a:t> con </a:t>
            </a:r>
            <a:r>
              <a:rPr lang="en-US" sz="800" dirty="0" err="1">
                <a:solidFill>
                  <a:srgbClr val="FEFEFE"/>
                </a:solidFill>
                <a:latin typeface="Rubik"/>
              </a:rPr>
              <a:t>el</a:t>
            </a:r>
            <a:r>
              <a:rPr lang="en-US" sz="800" dirty="0">
                <a:solidFill>
                  <a:srgbClr val="FEFEFE"/>
                </a:solidFill>
                <a:latin typeface="Rubik"/>
              </a:rPr>
              <a:t> </a:t>
            </a:r>
            <a:r>
              <a:rPr lang="en-US" sz="800" dirty="0" err="1">
                <a:solidFill>
                  <a:srgbClr val="FEFEFE"/>
                </a:solidFill>
                <a:latin typeface="Rubik"/>
              </a:rPr>
              <a:t>patrimonio</a:t>
            </a:r>
            <a:r>
              <a:rPr lang="en-US" sz="800" dirty="0">
                <a:solidFill>
                  <a:srgbClr val="FEFEFE"/>
                </a:solidFill>
                <a:latin typeface="Rubik"/>
              </a:rPr>
              <a:t> oral y </a:t>
            </a:r>
            <a:r>
              <a:rPr lang="en-US" sz="800" dirty="0" err="1">
                <a:solidFill>
                  <a:srgbClr val="FEFEFE"/>
                </a:solidFill>
                <a:latin typeface="Rubik"/>
              </a:rPr>
              <a:t>escrito</a:t>
            </a:r>
            <a:r>
              <a:rPr lang="en-US" sz="800" dirty="0">
                <a:solidFill>
                  <a:srgbClr val="FEFEFE"/>
                </a:solidFill>
                <a:latin typeface="Rubik"/>
              </a:rPr>
              <a:t> de Colombia.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3265419" y="8873241"/>
            <a:ext cx="797153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76C2AF"/>
                </a:solidFill>
                <a:latin typeface="Rubik Bold"/>
              </a:rPr>
              <a:t>Contacto:</a:t>
            </a:r>
          </a:p>
        </p:txBody>
      </p:sp>
      <p:pic>
        <p:nvPicPr>
          <p:cNvPr id="117" name="Imagen 116" descr="Grupo de personas en la imprenta patriótica del Instituto cuya sede yerbabuena queda en el municipio de chía, dialogado sobre el proceso de impresión.">
            <a:extLst>
              <a:ext uri="{FF2B5EF4-FFF2-40B4-BE49-F238E27FC236}">
                <a16:creationId xmlns:a16="http://schemas.microsoft.com/office/drawing/2014/main" id="{A334DB23-76E7-A252-A1AF-67AFF422818A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duotone>
              <a:prstClr val="black"/>
              <a:srgbClr val="005750">
                <a:tint val="45000"/>
                <a:satMod val="400000"/>
              </a:srgbClr>
            </a:duotone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9" r="13021"/>
          <a:stretch/>
        </p:blipFill>
        <p:spPr>
          <a:xfrm>
            <a:off x="4502594" y="7103246"/>
            <a:ext cx="3066116" cy="3553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6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n 135" descr="Grupo de personas de pie&#10;&#10;Descripción generada automáticamente">
            <a:extLst>
              <a:ext uri="{FF2B5EF4-FFF2-40B4-BE49-F238E27FC236}">
                <a16:creationId xmlns:a16="http://schemas.microsoft.com/office/drawing/2014/main" id="{9ED240EF-C468-9588-4016-D67406AB50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5000"/>
            <a:duotone>
              <a:prstClr val="black"/>
              <a:srgbClr val="9CBCB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6" r="19392"/>
          <a:stretch/>
        </p:blipFill>
        <p:spPr>
          <a:xfrm>
            <a:off x="-2037" y="87783"/>
            <a:ext cx="4271200" cy="3578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2"/>
          <p:cNvGrpSpPr/>
          <p:nvPr/>
        </p:nvGrpSpPr>
        <p:grpSpPr>
          <a:xfrm>
            <a:off x="5255" y="-125354"/>
            <a:ext cx="7634527" cy="3712564"/>
            <a:chOff x="0" y="-47625"/>
            <a:chExt cx="2736042" cy="1410493"/>
          </a:xfrm>
        </p:grpSpPr>
        <p:sp>
          <p:nvSpPr>
            <p:cNvPr id="3" name="Freeform 3" descr="Grupo de personas reunidas en el museo del Instituto Caro y Cuervo dialogando sobre las exposiciones ubicadas en la sede Casa Cuervo del Centro de la ciudad de Bogotá."/>
            <p:cNvSpPr/>
            <p:nvPr/>
          </p:nvSpPr>
          <p:spPr>
            <a:xfrm>
              <a:off x="22942" y="0"/>
              <a:ext cx="2713100" cy="1362868"/>
            </a:xfrm>
            <a:custGeom>
              <a:avLst/>
              <a:gdLst/>
              <a:ahLst/>
              <a:cxnLst/>
              <a:rect l="l" t="t" r="r" b="b"/>
              <a:pathLst>
                <a:path w="2713100" h="1362868">
                  <a:moveTo>
                    <a:pt x="0" y="0"/>
                  </a:moveTo>
                  <a:lnTo>
                    <a:pt x="2713100" y="0"/>
                  </a:lnTo>
                  <a:lnTo>
                    <a:pt x="2713100" y="1362868"/>
                  </a:lnTo>
                  <a:lnTo>
                    <a:pt x="0" y="1362868"/>
                  </a:lnTo>
                  <a:close/>
                </a:path>
              </a:pathLst>
            </a:custGeom>
            <a:solidFill>
              <a:srgbClr val="1A968C">
                <a:alpha val="19608"/>
              </a:srgbClr>
            </a:solidFill>
          </p:spPr>
          <p:txBody>
            <a:bodyPr/>
            <a:lstStyle/>
            <a:p>
              <a:endParaRPr lang="es-CO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6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4105935" y="301400"/>
            <a:ext cx="0" cy="993443"/>
          </a:xfrm>
          <a:prstGeom prst="line">
            <a:avLst/>
          </a:prstGeom>
          <a:ln w="9525" cap="flat">
            <a:solidFill>
              <a:srgbClr val="0057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grpSp>
        <p:nvGrpSpPr>
          <p:cNvPr id="6" name="Group 6"/>
          <p:cNvGrpSpPr/>
          <p:nvPr/>
        </p:nvGrpSpPr>
        <p:grpSpPr>
          <a:xfrm>
            <a:off x="4023082" y="235845"/>
            <a:ext cx="165707" cy="16570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5750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6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023082" y="1161106"/>
            <a:ext cx="165707" cy="16570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5750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6"/>
                </a:lnSpc>
              </a:pPr>
              <a:endParaRPr/>
            </a:p>
          </p:txBody>
        </p:sp>
      </p:grpSp>
      <p:pic>
        <p:nvPicPr>
          <p:cNvPr id="12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949319" y="2157705"/>
            <a:ext cx="234745" cy="238871"/>
          </a:xfrm>
          <a:prstGeom prst="rect">
            <a:avLst/>
          </a:prstGeom>
        </p:spPr>
      </p:pic>
      <p:pic>
        <p:nvPicPr>
          <p:cNvPr id="13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948253" y="2658639"/>
            <a:ext cx="235811" cy="235811"/>
          </a:xfrm>
          <a:prstGeom prst="rect">
            <a:avLst/>
          </a:prstGeom>
        </p:spPr>
      </p:pic>
      <p:pic>
        <p:nvPicPr>
          <p:cNvPr id="14" name="Pictur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956519" y="3121562"/>
            <a:ext cx="240236" cy="240236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4372112" y="241300"/>
            <a:ext cx="2858769" cy="655633"/>
            <a:chOff x="0" y="0"/>
            <a:chExt cx="3811692" cy="874177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3811692" cy="874177"/>
              <a:chOff x="0" y="0"/>
              <a:chExt cx="1067089" cy="244727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067089" cy="244727"/>
              </a:xfrm>
              <a:custGeom>
                <a:avLst/>
                <a:gdLst/>
                <a:ahLst/>
                <a:cxnLst/>
                <a:rect l="l" t="t" r="r" b="b"/>
                <a:pathLst>
                  <a:path w="1067089" h="244727">
                    <a:moveTo>
                      <a:pt x="0" y="0"/>
                    </a:moveTo>
                    <a:lnTo>
                      <a:pt x="1067089" y="0"/>
                    </a:lnTo>
                    <a:lnTo>
                      <a:pt x="1067089" y="244727"/>
                    </a:lnTo>
                    <a:lnTo>
                      <a:pt x="0" y="244727"/>
                    </a:lnTo>
                    <a:close/>
                  </a:path>
                </a:pathLst>
              </a:custGeom>
              <a:solidFill>
                <a:srgbClr val="005750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16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253558" y="125727"/>
              <a:ext cx="3300999" cy="594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</a:pPr>
              <a:r>
                <a:rPr lang="en-US" sz="1300">
                  <a:solidFill>
                    <a:srgbClr val="FEFEFE"/>
                  </a:solidFill>
                  <a:latin typeface="Rubik Bold"/>
                </a:rPr>
                <a:t>Apropiación social del conocimiento y del patrimonio</a:t>
              </a:r>
            </a:p>
          </p:txBody>
        </p:sp>
      </p:grpSp>
      <p:pic>
        <p:nvPicPr>
          <p:cNvPr id="20" name="Picture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464050" y="2298700"/>
            <a:ext cx="492788" cy="49278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2772800" y="4097353"/>
            <a:ext cx="2055548" cy="2055548"/>
            <a:chOff x="0" y="0"/>
            <a:chExt cx="2740731" cy="2740731"/>
          </a:xfrm>
        </p:grpSpPr>
        <p:grpSp>
          <p:nvGrpSpPr>
            <p:cNvPr id="22" name="Group 22"/>
            <p:cNvGrpSpPr>
              <a:grpSpLocks noChangeAspect="1"/>
            </p:cNvGrpSpPr>
            <p:nvPr/>
          </p:nvGrpSpPr>
          <p:grpSpPr>
            <a:xfrm>
              <a:off x="0" y="0"/>
              <a:ext cx="2740731" cy="2740731"/>
              <a:chOff x="0" y="0"/>
              <a:chExt cx="2540000" cy="254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270000" y="0"/>
                <a:ext cx="689176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689176" h="1270000">
                    <a:moveTo>
                      <a:pt x="0" y="0"/>
                    </a:moveTo>
                    <a:cubicBezTo>
                      <a:pt x="244502" y="0"/>
                      <a:pt x="483806" y="70578"/>
                      <a:pt x="689176" y="203259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1270000" y="170148"/>
                <a:ext cx="1130215" cy="1099852"/>
              </a:xfrm>
              <a:custGeom>
                <a:avLst/>
                <a:gdLst/>
                <a:ahLst/>
                <a:cxnLst/>
                <a:rect l="l" t="t" r="r" b="b"/>
                <a:pathLst>
                  <a:path w="1130215" h="1099852">
                    <a:moveTo>
                      <a:pt x="635000" y="0"/>
                    </a:moveTo>
                    <a:cubicBezTo>
                      <a:pt x="846745" y="122251"/>
                      <a:pt x="1018699" y="303025"/>
                      <a:pt x="1130215" y="520615"/>
                    </a:cubicBezTo>
                    <a:lnTo>
                      <a:pt x="0" y="1099852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1270000" y="635000"/>
                <a:ext cx="1280633" cy="698474"/>
              </a:xfrm>
              <a:custGeom>
                <a:avLst/>
                <a:gdLst/>
                <a:ahLst/>
                <a:cxnLst/>
                <a:rect l="l" t="t" r="r" b="b"/>
                <a:pathLst>
                  <a:path w="1280633" h="698474">
                    <a:moveTo>
                      <a:pt x="1099852" y="0"/>
                    </a:moveTo>
                    <a:cubicBezTo>
                      <a:pt x="1222103" y="211745"/>
                      <a:pt x="1280633" y="454277"/>
                      <a:pt x="1268413" y="698474"/>
                    </a:cubicBezTo>
                    <a:lnTo>
                      <a:pt x="0" y="635000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1270000" y="1270000"/>
                <a:ext cx="1270000" cy="689176"/>
              </a:xfrm>
              <a:custGeom>
                <a:avLst/>
                <a:gdLst/>
                <a:ahLst/>
                <a:cxnLst/>
                <a:rect l="l" t="t" r="r" b="b"/>
                <a:pathLst>
                  <a:path w="1270000" h="689176">
                    <a:moveTo>
                      <a:pt x="1270000" y="0"/>
                    </a:moveTo>
                    <a:cubicBezTo>
                      <a:pt x="1270000" y="244502"/>
                      <a:pt x="1199422" y="483806"/>
                      <a:pt x="1066741" y="6891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5F98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1270000" y="1270000"/>
                <a:ext cx="1099852" cy="1130215"/>
              </a:xfrm>
              <a:custGeom>
                <a:avLst/>
                <a:gdLst/>
                <a:ahLst/>
                <a:cxnLst/>
                <a:rect l="l" t="t" r="r" b="b"/>
                <a:pathLst>
                  <a:path w="1099852" h="1130215">
                    <a:moveTo>
                      <a:pt x="1099852" y="635000"/>
                    </a:moveTo>
                    <a:cubicBezTo>
                      <a:pt x="977601" y="846745"/>
                      <a:pt x="796827" y="1018699"/>
                      <a:pt x="579237" y="113021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3C66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1206526" y="1270000"/>
                <a:ext cx="698474" cy="1280633"/>
              </a:xfrm>
              <a:custGeom>
                <a:avLst/>
                <a:gdLst/>
                <a:ahLst/>
                <a:cxnLst/>
                <a:rect l="l" t="t" r="r" b="b"/>
                <a:pathLst>
                  <a:path w="698474" h="1280633">
                    <a:moveTo>
                      <a:pt x="698474" y="1099852"/>
                    </a:moveTo>
                    <a:cubicBezTo>
                      <a:pt x="486729" y="1222103"/>
                      <a:pt x="244197" y="1280633"/>
                      <a:pt x="0" y="1268413"/>
                    </a:cubicBezTo>
                    <a:lnTo>
                      <a:pt x="63474" y="0"/>
                    </a:lnTo>
                    <a:close/>
                  </a:path>
                </a:pathLst>
              </a:custGeom>
              <a:solidFill>
                <a:srgbClr val="1C1364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580824" y="1270000"/>
                <a:ext cx="689176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689176" h="1270000">
                    <a:moveTo>
                      <a:pt x="689176" y="1270000"/>
                    </a:moveTo>
                    <a:cubicBezTo>
                      <a:pt x="444674" y="1270000"/>
                      <a:pt x="205370" y="1199422"/>
                      <a:pt x="0" y="1066741"/>
                    </a:cubicBezTo>
                    <a:lnTo>
                      <a:pt x="689176" y="0"/>
                    </a:lnTo>
                    <a:close/>
                  </a:path>
                </a:pathLst>
              </a:custGeom>
              <a:solidFill>
                <a:srgbClr val="005750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139785" y="1270000"/>
                <a:ext cx="1130215" cy="1099852"/>
              </a:xfrm>
              <a:custGeom>
                <a:avLst/>
                <a:gdLst/>
                <a:ahLst/>
                <a:cxnLst/>
                <a:rect l="l" t="t" r="r" b="b"/>
                <a:pathLst>
                  <a:path w="1130215" h="1099852">
                    <a:moveTo>
                      <a:pt x="495215" y="1099852"/>
                    </a:moveTo>
                    <a:cubicBezTo>
                      <a:pt x="283470" y="977601"/>
                      <a:pt x="111516" y="796827"/>
                      <a:pt x="0" y="579237"/>
                    </a:cubicBezTo>
                    <a:lnTo>
                      <a:pt x="1130215" y="0"/>
                    </a:lnTo>
                    <a:close/>
                  </a:path>
                </a:pathLst>
              </a:custGeom>
              <a:solidFill>
                <a:srgbClr val="1A968C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-10633" y="1206526"/>
                <a:ext cx="1280633" cy="698474"/>
              </a:xfrm>
              <a:custGeom>
                <a:avLst/>
                <a:gdLst/>
                <a:ahLst/>
                <a:cxnLst/>
                <a:rect l="l" t="t" r="r" b="b"/>
                <a:pathLst>
                  <a:path w="1280633" h="698474">
                    <a:moveTo>
                      <a:pt x="180781" y="698474"/>
                    </a:moveTo>
                    <a:cubicBezTo>
                      <a:pt x="58530" y="486729"/>
                      <a:pt x="0" y="244197"/>
                      <a:pt x="12220" y="0"/>
                    </a:cubicBezTo>
                    <a:lnTo>
                      <a:pt x="1280633" y="63474"/>
                    </a:lnTo>
                    <a:close/>
                  </a:path>
                </a:pathLst>
              </a:custGeom>
              <a:solidFill>
                <a:srgbClr val="00BF63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0" y="580824"/>
                <a:ext cx="1270000" cy="689176"/>
              </a:xfrm>
              <a:custGeom>
                <a:avLst/>
                <a:gdLst/>
                <a:ahLst/>
                <a:cxnLst/>
                <a:rect l="l" t="t" r="r" b="b"/>
                <a:pathLst>
                  <a:path w="1270000" h="689176">
                    <a:moveTo>
                      <a:pt x="0" y="689176"/>
                    </a:moveTo>
                    <a:cubicBezTo>
                      <a:pt x="0" y="444674"/>
                      <a:pt x="70578" y="205370"/>
                      <a:pt x="203259" y="0"/>
                    </a:cubicBezTo>
                    <a:lnTo>
                      <a:pt x="1270000" y="689176"/>
                    </a:lnTo>
                    <a:close/>
                  </a:path>
                </a:pathLst>
              </a:custGeom>
              <a:solidFill>
                <a:srgbClr val="7ED957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170148" y="139785"/>
                <a:ext cx="1099852" cy="1130215"/>
              </a:xfrm>
              <a:custGeom>
                <a:avLst/>
                <a:gdLst/>
                <a:ahLst/>
                <a:cxnLst/>
                <a:rect l="l" t="t" r="r" b="b"/>
                <a:pathLst>
                  <a:path w="1099852" h="1130215">
                    <a:moveTo>
                      <a:pt x="0" y="495215"/>
                    </a:moveTo>
                    <a:cubicBezTo>
                      <a:pt x="122251" y="283470"/>
                      <a:pt x="303025" y="111516"/>
                      <a:pt x="520615" y="0"/>
                    </a:cubicBezTo>
                    <a:lnTo>
                      <a:pt x="1099852" y="1130215"/>
                    </a:lnTo>
                    <a:close/>
                  </a:path>
                </a:pathLst>
              </a:custGeom>
              <a:solidFill>
                <a:srgbClr val="BBFD68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4" name="Freeform 34"/>
              <p:cNvSpPr/>
              <p:nvPr/>
            </p:nvSpPr>
            <p:spPr>
              <a:xfrm>
                <a:off x="635000" y="0"/>
                <a:ext cx="635000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1270000">
                    <a:moveTo>
                      <a:pt x="0" y="170148"/>
                    </a:moveTo>
                    <a:cubicBezTo>
                      <a:pt x="193027" y="58703"/>
                      <a:pt x="411984" y="22"/>
                      <a:pt x="634873" y="0"/>
                    </a:cubicBezTo>
                    <a:lnTo>
                      <a:pt x="635000" y="1270000"/>
                    </a:lnTo>
                    <a:close/>
                  </a:path>
                </a:pathLst>
              </a:custGeom>
              <a:solidFill>
                <a:srgbClr val="98EBC3"/>
              </a:solidFill>
            </p:spPr>
            <p:txBody>
              <a:bodyPr/>
              <a:lstStyle/>
              <a:p>
                <a:endParaRPr lang="es-CO"/>
              </a:p>
            </p:txBody>
          </p:sp>
        </p:grpSp>
      </p:grpSp>
      <p:grpSp>
        <p:nvGrpSpPr>
          <p:cNvPr id="35" name="Group 35" descr="TRÁMITES: &#10;7. Registro de asignaturas.&#10;8. Matrículas aspirantes admitidos a programas de posgrado.&#10;9. Cancelación de la matrícula académica.&#10;10. Inscripción y matrícula a programas de trabajo y desarrollo humano. &#10;11. Aplazamiento del semestre.&#10;12. Inscripción aspirantes a programas de posgrados. "/>
          <p:cNvGrpSpPr/>
          <p:nvPr/>
        </p:nvGrpSpPr>
        <p:grpSpPr>
          <a:xfrm>
            <a:off x="4474087" y="3801833"/>
            <a:ext cx="3106739" cy="2604760"/>
            <a:chOff x="0" y="-39070"/>
            <a:chExt cx="4142319" cy="3473011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-39070"/>
              <a:ext cx="3468466" cy="457180"/>
              <a:chOff x="0" y="-47625"/>
              <a:chExt cx="3446995" cy="45435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203200" y="-326"/>
                <a:ext cx="3243795" cy="407051"/>
              </a:xfrm>
              <a:custGeom>
                <a:avLst/>
                <a:gdLst/>
                <a:ahLst/>
                <a:cxnLst/>
                <a:rect l="l" t="t" r="r" b="b"/>
                <a:pathLst>
                  <a:path w="2685934" h="407051">
                    <a:moveTo>
                      <a:pt x="2685934" y="326"/>
                    </a:moveTo>
                    <a:cubicBezTo>
                      <a:pt x="2613121" y="0"/>
                      <a:pt x="2545699" y="38659"/>
                      <a:pt x="2509199" y="101663"/>
                    </a:cubicBezTo>
                    <a:cubicBezTo>
                      <a:pt x="2472698" y="164667"/>
                      <a:pt x="2472698" y="242385"/>
                      <a:pt x="2509199" y="305389"/>
                    </a:cubicBezTo>
                    <a:cubicBezTo>
                      <a:pt x="2545699" y="368393"/>
                      <a:pt x="2613121" y="407052"/>
                      <a:pt x="2685934" y="406726"/>
                    </a:cubicBezTo>
                    <a:lnTo>
                      <a:pt x="0" y="406726"/>
                    </a:lnTo>
                    <a:cubicBezTo>
                      <a:pt x="72813" y="407052"/>
                      <a:pt x="140234" y="368393"/>
                      <a:pt x="176735" y="305389"/>
                    </a:cubicBezTo>
                    <a:cubicBezTo>
                      <a:pt x="213236" y="242385"/>
                      <a:pt x="213236" y="164667"/>
                      <a:pt x="176735" y="101663"/>
                    </a:cubicBezTo>
                    <a:cubicBezTo>
                      <a:pt x="140234" y="38659"/>
                      <a:pt x="72813" y="0"/>
                      <a:pt x="0" y="326"/>
                    </a:cubicBez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812800" cy="454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16"/>
                  </a:lnSpc>
                </a:pPr>
                <a:endParaRPr sz="800">
                  <a:latin typeface="Rubik" panose="020B0604020202020204" charset="-79"/>
                  <a:cs typeface="Rubik" panose="020B0604020202020204" charset="-79"/>
                </a:endParaRPr>
              </a:p>
            </p:txBody>
          </p:sp>
        </p:grpSp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17784" cy="417784"/>
            </a:xfrm>
            <a:prstGeom prst="rect">
              <a:avLst/>
            </a:prstGeom>
          </p:spPr>
        </p:pic>
        <p:grpSp>
          <p:nvGrpSpPr>
            <p:cNvPr id="40" name="Group 40"/>
            <p:cNvGrpSpPr/>
            <p:nvPr/>
          </p:nvGrpSpPr>
          <p:grpSpPr>
            <a:xfrm>
              <a:off x="367614" y="555037"/>
              <a:ext cx="3468466" cy="457180"/>
              <a:chOff x="0" y="-47625"/>
              <a:chExt cx="3446995" cy="45435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203200" y="-326"/>
                <a:ext cx="3243795" cy="407051"/>
              </a:xfrm>
              <a:custGeom>
                <a:avLst/>
                <a:gdLst/>
                <a:ahLst/>
                <a:cxnLst/>
                <a:rect l="l" t="t" r="r" b="b"/>
                <a:pathLst>
                  <a:path w="2685934" h="407051">
                    <a:moveTo>
                      <a:pt x="2685934" y="326"/>
                    </a:moveTo>
                    <a:cubicBezTo>
                      <a:pt x="2613121" y="0"/>
                      <a:pt x="2545699" y="38659"/>
                      <a:pt x="2509199" y="101663"/>
                    </a:cubicBezTo>
                    <a:cubicBezTo>
                      <a:pt x="2472698" y="164667"/>
                      <a:pt x="2472698" y="242385"/>
                      <a:pt x="2509199" y="305389"/>
                    </a:cubicBezTo>
                    <a:cubicBezTo>
                      <a:pt x="2545699" y="368393"/>
                      <a:pt x="2613121" y="407052"/>
                      <a:pt x="2685934" y="406726"/>
                    </a:cubicBezTo>
                    <a:lnTo>
                      <a:pt x="0" y="406726"/>
                    </a:lnTo>
                    <a:cubicBezTo>
                      <a:pt x="72813" y="407052"/>
                      <a:pt x="140234" y="368393"/>
                      <a:pt x="176735" y="305389"/>
                    </a:cubicBezTo>
                    <a:cubicBezTo>
                      <a:pt x="213236" y="242385"/>
                      <a:pt x="213236" y="164667"/>
                      <a:pt x="176735" y="101663"/>
                    </a:cubicBezTo>
                    <a:cubicBezTo>
                      <a:pt x="140234" y="38659"/>
                      <a:pt x="72813" y="0"/>
                      <a:pt x="0" y="326"/>
                    </a:cubicBez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812800" cy="454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16"/>
                  </a:lnSpc>
                </a:pPr>
                <a:endParaRPr sz="800">
                  <a:latin typeface="Rubik" panose="020B0604020202020204" charset="-79"/>
                  <a:cs typeface="Rubik" panose="020B0604020202020204" charset="-79"/>
                </a:endParaRPr>
              </a:p>
            </p:txBody>
          </p:sp>
        </p:grpSp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367614" y="594107"/>
              <a:ext cx="417784" cy="417784"/>
            </a:xfrm>
            <a:prstGeom prst="rect">
              <a:avLst/>
            </a:prstGeom>
          </p:spPr>
        </p:pic>
        <p:grpSp>
          <p:nvGrpSpPr>
            <p:cNvPr id="44" name="Group 44"/>
            <p:cNvGrpSpPr/>
            <p:nvPr/>
          </p:nvGrpSpPr>
          <p:grpSpPr>
            <a:xfrm>
              <a:off x="673853" y="1141799"/>
              <a:ext cx="3468466" cy="457180"/>
              <a:chOff x="0" y="-47625"/>
              <a:chExt cx="3446995" cy="45435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203200" y="-326"/>
                <a:ext cx="3243795" cy="407051"/>
              </a:xfrm>
              <a:custGeom>
                <a:avLst/>
                <a:gdLst/>
                <a:ahLst/>
                <a:cxnLst/>
                <a:rect l="l" t="t" r="r" b="b"/>
                <a:pathLst>
                  <a:path w="2685934" h="407051">
                    <a:moveTo>
                      <a:pt x="2685934" y="326"/>
                    </a:moveTo>
                    <a:cubicBezTo>
                      <a:pt x="2613121" y="0"/>
                      <a:pt x="2545699" y="38659"/>
                      <a:pt x="2509199" y="101663"/>
                    </a:cubicBezTo>
                    <a:cubicBezTo>
                      <a:pt x="2472698" y="164667"/>
                      <a:pt x="2472698" y="242385"/>
                      <a:pt x="2509199" y="305389"/>
                    </a:cubicBezTo>
                    <a:cubicBezTo>
                      <a:pt x="2545699" y="368393"/>
                      <a:pt x="2613121" y="407052"/>
                      <a:pt x="2685934" y="406726"/>
                    </a:cubicBezTo>
                    <a:lnTo>
                      <a:pt x="0" y="406726"/>
                    </a:lnTo>
                    <a:cubicBezTo>
                      <a:pt x="72813" y="407052"/>
                      <a:pt x="140234" y="368393"/>
                      <a:pt x="176735" y="305389"/>
                    </a:cubicBezTo>
                    <a:cubicBezTo>
                      <a:pt x="213236" y="242385"/>
                      <a:pt x="213236" y="164667"/>
                      <a:pt x="176735" y="101663"/>
                    </a:cubicBezTo>
                    <a:cubicBezTo>
                      <a:pt x="140234" y="38659"/>
                      <a:pt x="72813" y="0"/>
                      <a:pt x="0" y="326"/>
                    </a:cubicBez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47625"/>
                <a:ext cx="812800" cy="454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16"/>
                  </a:lnSpc>
                </a:pPr>
                <a:endParaRPr sz="800">
                  <a:latin typeface="Rubik" panose="020B0604020202020204" charset="-79"/>
                  <a:cs typeface="Rubik" panose="020B0604020202020204" charset="-79"/>
                </a:endParaRPr>
              </a:p>
            </p:txBody>
          </p:sp>
        </p:grpSp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673853" y="1180868"/>
              <a:ext cx="417784" cy="417784"/>
            </a:xfrm>
            <a:prstGeom prst="rect">
              <a:avLst/>
            </a:prstGeom>
          </p:spPr>
        </p:pic>
        <p:grpSp>
          <p:nvGrpSpPr>
            <p:cNvPr id="48" name="Group 48"/>
            <p:cNvGrpSpPr/>
            <p:nvPr/>
          </p:nvGrpSpPr>
          <p:grpSpPr>
            <a:xfrm>
              <a:off x="673853" y="1765008"/>
              <a:ext cx="3468466" cy="457180"/>
              <a:chOff x="0" y="-47625"/>
              <a:chExt cx="3446995" cy="45435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203200" y="-326"/>
                <a:ext cx="3243795" cy="407051"/>
              </a:xfrm>
              <a:custGeom>
                <a:avLst/>
                <a:gdLst/>
                <a:ahLst/>
                <a:cxnLst/>
                <a:rect l="l" t="t" r="r" b="b"/>
                <a:pathLst>
                  <a:path w="2685934" h="407051">
                    <a:moveTo>
                      <a:pt x="2685934" y="326"/>
                    </a:moveTo>
                    <a:cubicBezTo>
                      <a:pt x="2613121" y="0"/>
                      <a:pt x="2545699" y="38659"/>
                      <a:pt x="2509199" y="101663"/>
                    </a:cubicBezTo>
                    <a:cubicBezTo>
                      <a:pt x="2472698" y="164667"/>
                      <a:pt x="2472698" y="242385"/>
                      <a:pt x="2509199" y="305389"/>
                    </a:cubicBezTo>
                    <a:cubicBezTo>
                      <a:pt x="2545699" y="368393"/>
                      <a:pt x="2613121" y="407052"/>
                      <a:pt x="2685934" y="406726"/>
                    </a:cubicBezTo>
                    <a:lnTo>
                      <a:pt x="0" y="406726"/>
                    </a:lnTo>
                    <a:cubicBezTo>
                      <a:pt x="72813" y="407052"/>
                      <a:pt x="140234" y="368393"/>
                      <a:pt x="176735" y="305389"/>
                    </a:cubicBezTo>
                    <a:cubicBezTo>
                      <a:pt x="213236" y="242385"/>
                      <a:pt x="213236" y="164667"/>
                      <a:pt x="176735" y="101663"/>
                    </a:cubicBezTo>
                    <a:cubicBezTo>
                      <a:pt x="140234" y="38659"/>
                      <a:pt x="72813" y="0"/>
                      <a:pt x="0" y="326"/>
                    </a:cubicBezTo>
                    <a:close/>
                  </a:path>
                </a:pathLst>
              </a:custGeom>
              <a:solidFill>
                <a:srgbClr val="2F5F98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47625"/>
                <a:ext cx="812800" cy="454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16"/>
                  </a:lnSpc>
                </a:pPr>
                <a:endParaRPr sz="800">
                  <a:latin typeface="Rubik" panose="020B0604020202020204" charset="-79"/>
                  <a:cs typeface="Rubik" panose="020B0604020202020204" charset="-79"/>
                </a:endParaRPr>
              </a:p>
            </p:txBody>
          </p:sp>
        </p:grpSp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673853" y="1804077"/>
              <a:ext cx="417784" cy="417784"/>
            </a:xfrm>
            <a:prstGeom prst="rect">
              <a:avLst/>
            </a:prstGeom>
          </p:spPr>
        </p:pic>
        <p:grpSp>
          <p:nvGrpSpPr>
            <p:cNvPr id="52" name="Group 52"/>
            <p:cNvGrpSpPr/>
            <p:nvPr/>
          </p:nvGrpSpPr>
          <p:grpSpPr>
            <a:xfrm>
              <a:off x="401212" y="2388217"/>
              <a:ext cx="3468466" cy="457180"/>
              <a:chOff x="0" y="-47625"/>
              <a:chExt cx="3446995" cy="45435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203200" y="-326"/>
                <a:ext cx="3243795" cy="407051"/>
              </a:xfrm>
              <a:custGeom>
                <a:avLst/>
                <a:gdLst/>
                <a:ahLst/>
                <a:cxnLst/>
                <a:rect l="l" t="t" r="r" b="b"/>
                <a:pathLst>
                  <a:path w="2685934" h="407051">
                    <a:moveTo>
                      <a:pt x="2685934" y="326"/>
                    </a:moveTo>
                    <a:cubicBezTo>
                      <a:pt x="2613121" y="0"/>
                      <a:pt x="2545699" y="38659"/>
                      <a:pt x="2509199" y="101663"/>
                    </a:cubicBezTo>
                    <a:cubicBezTo>
                      <a:pt x="2472698" y="164667"/>
                      <a:pt x="2472698" y="242385"/>
                      <a:pt x="2509199" y="305389"/>
                    </a:cubicBezTo>
                    <a:cubicBezTo>
                      <a:pt x="2545699" y="368393"/>
                      <a:pt x="2613121" y="407052"/>
                      <a:pt x="2685934" y="406726"/>
                    </a:cubicBezTo>
                    <a:lnTo>
                      <a:pt x="0" y="406726"/>
                    </a:lnTo>
                    <a:cubicBezTo>
                      <a:pt x="72813" y="407052"/>
                      <a:pt x="140234" y="368393"/>
                      <a:pt x="176735" y="305389"/>
                    </a:cubicBezTo>
                    <a:cubicBezTo>
                      <a:pt x="213236" y="242385"/>
                      <a:pt x="213236" y="164667"/>
                      <a:pt x="176735" y="101663"/>
                    </a:cubicBezTo>
                    <a:cubicBezTo>
                      <a:pt x="140234" y="38659"/>
                      <a:pt x="72813" y="0"/>
                      <a:pt x="0" y="326"/>
                    </a:cubicBezTo>
                    <a:close/>
                  </a:path>
                </a:pathLst>
              </a:custGeom>
              <a:solidFill>
                <a:srgbClr val="0D3C66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0" y="-47625"/>
                <a:ext cx="812800" cy="454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16"/>
                  </a:lnSpc>
                </a:pPr>
                <a:endParaRPr sz="800">
                  <a:latin typeface="Rubik" panose="020B0604020202020204" charset="-79"/>
                  <a:cs typeface="Rubik" panose="020B0604020202020204" charset="-79"/>
                </a:endParaRPr>
              </a:p>
            </p:txBody>
          </p:sp>
        </p:grpSp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401212" y="2427286"/>
              <a:ext cx="417784" cy="417784"/>
            </a:xfrm>
            <a:prstGeom prst="rect">
              <a:avLst/>
            </a:prstGeom>
          </p:spPr>
        </p:pic>
        <p:grpSp>
          <p:nvGrpSpPr>
            <p:cNvPr id="56" name="Group 56"/>
            <p:cNvGrpSpPr/>
            <p:nvPr/>
          </p:nvGrpSpPr>
          <p:grpSpPr>
            <a:xfrm>
              <a:off x="0" y="2976761"/>
              <a:ext cx="3468466" cy="457180"/>
              <a:chOff x="0" y="-47625"/>
              <a:chExt cx="3446995" cy="45435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203200" y="-326"/>
                <a:ext cx="3243795" cy="407051"/>
              </a:xfrm>
              <a:custGeom>
                <a:avLst/>
                <a:gdLst/>
                <a:ahLst/>
                <a:cxnLst/>
                <a:rect l="l" t="t" r="r" b="b"/>
                <a:pathLst>
                  <a:path w="2685934" h="407051">
                    <a:moveTo>
                      <a:pt x="2685934" y="326"/>
                    </a:moveTo>
                    <a:cubicBezTo>
                      <a:pt x="2613121" y="0"/>
                      <a:pt x="2545699" y="38659"/>
                      <a:pt x="2509199" y="101663"/>
                    </a:cubicBezTo>
                    <a:cubicBezTo>
                      <a:pt x="2472698" y="164667"/>
                      <a:pt x="2472698" y="242385"/>
                      <a:pt x="2509199" y="305389"/>
                    </a:cubicBezTo>
                    <a:cubicBezTo>
                      <a:pt x="2545699" y="368393"/>
                      <a:pt x="2613121" y="407052"/>
                      <a:pt x="2685934" y="406726"/>
                    </a:cubicBezTo>
                    <a:lnTo>
                      <a:pt x="0" y="406726"/>
                    </a:lnTo>
                    <a:cubicBezTo>
                      <a:pt x="72813" y="407052"/>
                      <a:pt x="140234" y="368393"/>
                      <a:pt x="176735" y="305389"/>
                    </a:cubicBezTo>
                    <a:cubicBezTo>
                      <a:pt x="213236" y="242385"/>
                      <a:pt x="213236" y="164667"/>
                      <a:pt x="176735" y="101663"/>
                    </a:cubicBezTo>
                    <a:cubicBezTo>
                      <a:pt x="140234" y="38659"/>
                      <a:pt x="72813" y="0"/>
                      <a:pt x="0" y="326"/>
                    </a:cubicBezTo>
                    <a:close/>
                  </a:path>
                </a:pathLst>
              </a:custGeom>
              <a:solidFill>
                <a:srgbClr val="1C1364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0" y="-47625"/>
                <a:ext cx="812800" cy="454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16"/>
                  </a:lnSpc>
                </a:pPr>
                <a:endParaRPr sz="800">
                  <a:latin typeface="Rubik" panose="020B0604020202020204" charset="-79"/>
                  <a:cs typeface="Rubik" panose="020B0604020202020204" charset="-79"/>
                </a:endParaRPr>
              </a:p>
            </p:txBody>
          </p:sp>
        </p:grpSp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3015831"/>
              <a:ext cx="417784" cy="417784"/>
            </a:xfrm>
            <a:prstGeom prst="rect">
              <a:avLst/>
            </a:prstGeom>
          </p:spPr>
        </p:pic>
        <p:sp>
          <p:nvSpPr>
            <p:cNvPr id="60" name="TextBox 60"/>
            <p:cNvSpPr txBox="1"/>
            <p:nvPr/>
          </p:nvSpPr>
          <p:spPr>
            <a:xfrm>
              <a:off x="532860" y="101643"/>
              <a:ext cx="1821563" cy="162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980"/>
                </a:lnSpc>
              </a:pPr>
              <a:r>
                <a:rPr lang="en-US" sz="800">
                  <a:solidFill>
                    <a:srgbClr val="000000"/>
                  </a:solidFill>
                  <a:latin typeface="Rubik" panose="020B0604020202020204" charset="-79"/>
                  <a:cs typeface="Rubik" panose="020B0604020202020204" charset="-79"/>
                </a:rPr>
                <a:t>Registro de asignaturas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851487" y="618610"/>
              <a:ext cx="2364786" cy="333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800">
                  <a:solidFill>
                    <a:srgbClr val="000000"/>
                  </a:solidFill>
                  <a:latin typeface="Rubik" panose="020B0604020202020204" charset="-79"/>
                  <a:cs typeface="Rubik" panose="020B0604020202020204" charset="-79"/>
                </a:rPr>
                <a:t>Matrículas aspirantes admitidos a programas de posgrado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1173749" y="1288925"/>
              <a:ext cx="2513202" cy="162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800" dirty="0" err="1">
                  <a:solidFill>
                    <a:srgbClr val="000000"/>
                  </a:solidFill>
                  <a:latin typeface="Rubik" panose="020B0604020202020204" charset="-79"/>
                  <a:cs typeface="Rubik" panose="020B0604020202020204" charset="-79"/>
                </a:rPr>
                <a:t>Cancelación</a:t>
              </a:r>
              <a:r>
                <a:rPr lang="en-US" sz="800" dirty="0">
                  <a:solidFill>
                    <a:srgbClr val="000000"/>
                  </a:solidFill>
                  <a:latin typeface="Rubik" panose="020B0604020202020204" charset="-79"/>
                  <a:cs typeface="Rubik" panose="020B0604020202020204" charset="-79"/>
                </a:rPr>
                <a:t> de la </a:t>
              </a:r>
              <a:r>
                <a:rPr lang="en-US" sz="800" dirty="0" err="1">
                  <a:solidFill>
                    <a:srgbClr val="000000"/>
                  </a:solidFill>
                  <a:latin typeface="Rubik" panose="020B0604020202020204" charset="-79"/>
                  <a:cs typeface="Rubik" panose="020B0604020202020204" charset="-79"/>
                </a:rPr>
                <a:t>matrícula</a:t>
              </a:r>
              <a:r>
                <a:rPr lang="en-US" sz="800" dirty="0">
                  <a:solidFill>
                    <a:srgbClr val="000000"/>
                  </a:solidFill>
                  <a:latin typeface="Rubik" panose="020B0604020202020204" charset="-79"/>
                  <a:cs typeface="Rubik" panose="020B0604020202020204" charset="-79"/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  <a:latin typeface="Rubik" panose="020B0604020202020204" charset="-79"/>
                  <a:cs typeface="Rubik" panose="020B0604020202020204" charset="-79"/>
                </a:rPr>
                <a:t>académica</a:t>
              </a:r>
              <a:endParaRPr lang="en-US" sz="800" dirty="0">
                <a:solidFill>
                  <a:srgbClr val="000000"/>
                </a:solidFill>
                <a:latin typeface="Rubik" panose="020B0604020202020204" charset="-79"/>
                <a:cs typeface="Rubik" panose="020B0604020202020204" charset="-79"/>
              </a:endParaRP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1250549" y="1826579"/>
              <a:ext cx="2494303" cy="3338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800" dirty="0" err="1">
                  <a:solidFill>
                    <a:srgbClr val="FEFEFE"/>
                  </a:solidFill>
                  <a:latin typeface="Rubik" panose="020B0604020202020204" charset="-79"/>
                  <a:cs typeface="Rubik" panose="020B0604020202020204" charset="-79"/>
                </a:rPr>
                <a:t>Inscripción</a:t>
              </a:r>
              <a:r>
                <a:rPr lang="en-US" sz="800" dirty="0">
                  <a:solidFill>
                    <a:srgbClr val="FEFEFE"/>
                  </a:solidFill>
                  <a:latin typeface="Rubik" panose="020B0604020202020204" charset="-79"/>
                  <a:cs typeface="Rubik" panose="020B0604020202020204" charset="-79"/>
                </a:rPr>
                <a:t> y </a:t>
              </a:r>
              <a:r>
                <a:rPr lang="en-US" sz="800" dirty="0" err="1">
                  <a:solidFill>
                    <a:srgbClr val="FEFEFE"/>
                  </a:solidFill>
                  <a:latin typeface="Rubik" panose="020B0604020202020204" charset="-79"/>
                  <a:cs typeface="Rubik" panose="020B0604020202020204" charset="-79"/>
                </a:rPr>
                <a:t>matrícula</a:t>
              </a:r>
              <a:r>
                <a:rPr lang="en-US" sz="800" dirty="0">
                  <a:solidFill>
                    <a:srgbClr val="FEFEFE"/>
                  </a:solidFill>
                  <a:latin typeface="Rubik" panose="020B0604020202020204" charset="-79"/>
                  <a:cs typeface="Rubik" panose="020B0604020202020204" charset="-79"/>
                </a:rPr>
                <a:t> a </a:t>
              </a:r>
              <a:r>
                <a:rPr lang="en-US" sz="800" dirty="0" err="1">
                  <a:solidFill>
                    <a:srgbClr val="FEFEFE"/>
                  </a:solidFill>
                  <a:latin typeface="Rubik" panose="020B0604020202020204" charset="-79"/>
                  <a:cs typeface="Rubik" panose="020B0604020202020204" charset="-79"/>
                </a:rPr>
                <a:t>programas</a:t>
              </a:r>
              <a:r>
                <a:rPr lang="en-US" sz="800" dirty="0">
                  <a:solidFill>
                    <a:srgbClr val="FEFEFE"/>
                  </a:solidFill>
                  <a:latin typeface="Rubik" panose="020B0604020202020204" charset="-79"/>
                  <a:cs typeface="Rubik" panose="020B0604020202020204" charset="-79"/>
                </a:rPr>
                <a:t> de </a:t>
              </a:r>
              <a:r>
                <a:rPr lang="en-US" sz="800" dirty="0" err="1">
                  <a:solidFill>
                    <a:srgbClr val="FEFEFE"/>
                  </a:solidFill>
                  <a:latin typeface="Rubik" panose="020B0604020202020204" charset="-79"/>
                  <a:cs typeface="Rubik" panose="020B0604020202020204" charset="-79"/>
                </a:rPr>
                <a:t>trabajo</a:t>
              </a:r>
              <a:r>
                <a:rPr lang="en-US" sz="800" dirty="0">
                  <a:solidFill>
                    <a:srgbClr val="FEFEFE"/>
                  </a:solidFill>
                  <a:latin typeface="Rubik" panose="020B0604020202020204" charset="-79"/>
                  <a:cs typeface="Rubik" panose="020B0604020202020204" charset="-79"/>
                </a:rPr>
                <a:t> y </a:t>
              </a:r>
              <a:r>
                <a:rPr lang="en-US" sz="800" dirty="0" err="1">
                  <a:solidFill>
                    <a:srgbClr val="FEFEFE"/>
                  </a:solidFill>
                  <a:latin typeface="Rubik" panose="020B0604020202020204" charset="-79"/>
                  <a:cs typeface="Rubik" panose="020B0604020202020204" charset="-79"/>
                </a:rPr>
                <a:t>desarrollo</a:t>
              </a:r>
              <a:r>
                <a:rPr lang="en-US" sz="800" dirty="0">
                  <a:solidFill>
                    <a:srgbClr val="FEFEFE"/>
                  </a:solidFill>
                  <a:latin typeface="Rubik" panose="020B0604020202020204" charset="-79"/>
                  <a:cs typeface="Rubik" panose="020B0604020202020204" charset="-79"/>
                </a:rPr>
                <a:t> </a:t>
              </a:r>
              <a:r>
                <a:rPr lang="en-US" sz="800" dirty="0" err="1">
                  <a:solidFill>
                    <a:srgbClr val="FEFEFE"/>
                  </a:solidFill>
                  <a:latin typeface="Rubik" panose="020B0604020202020204" charset="-79"/>
                  <a:cs typeface="Rubik" panose="020B0604020202020204" charset="-79"/>
                </a:rPr>
                <a:t>humano</a:t>
              </a:r>
              <a:endParaRPr lang="en-US" sz="800" dirty="0">
                <a:solidFill>
                  <a:srgbClr val="FEFEFE"/>
                </a:solidFill>
                <a:latin typeface="Rubik" panose="020B0604020202020204" charset="-79"/>
                <a:cs typeface="Rubik" panose="020B0604020202020204" charset="-79"/>
              </a:endParaRP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950452" y="2541731"/>
              <a:ext cx="1768533" cy="162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800">
                  <a:solidFill>
                    <a:srgbClr val="FEFEFE"/>
                  </a:solidFill>
                  <a:latin typeface="Rubik" panose="020B0604020202020204" charset="-79"/>
                  <a:cs typeface="Rubik" panose="020B0604020202020204" charset="-79"/>
                </a:rPr>
                <a:t>Aplazamiento del semestre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661817" y="3039860"/>
              <a:ext cx="1806933" cy="333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800">
                  <a:solidFill>
                    <a:srgbClr val="FEFEFE"/>
                  </a:solidFill>
                  <a:latin typeface="Rubik" panose="020B0604020202020204" charset="-79"/>
                  <a:cs typeface="Rubik" panose="020B0604020202020204" charset="-79"/>
                </a:rPr>
                <a:t>Inscripciones aspirantes a programas de posgrados</a:t>
              </a:r>
            </a:p>
          </p:txBody>
        </p:sp>
      </p:grpSp>
      <p:pic>
        <p:nvPicPr>
          <p:cNvPr id="66" name="Picture 66" descr="TRÁMITES: &#10;El ICC cuenta con varios trámites en los que los ciudadanos, usuarios o grupos de interés, pueden acceder a un determinado producto, garantizar la adecuada prestación de un servicio, el reconocimiento de un derecho, la regulación de una actividad de especial interés para la sociedad o la debida ejecución y control de acciones propias de la función pública.​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919326" y="4237851"/>
            <a:ext cx="1774552" cy="1774552"/>
          </a:xfrm>
          <a:prstGeom prst="rect">
            <a:avLst/>
          </a:prstGeom>
        </p:spPr>
      </p:pic>
      <p:sp>
        <p:nvSpPr>
          <p:cNvPr id="67" name="TextBox 67"/>
          <p:cNvSpPr txBox="1"/>
          <p:nvPr/>
        </p:nvSpPr>
        <p:spPr>
          <a:xfrm>
            <a:off x="3089106" y="4711486"/>
            <a:ext cx="1422938" cy="1019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"/>
              </a:lnSpc>
            </a:pPr>
            <a:r>
              <a:rPr lang="en-US" sz="600" dirty="0">
                <a:solidFill>
                  <a:srgbClr val="000000"/>
                </a:solidFill>
                <a:latin typeface="Rubik"/>
              </a:rPr>
              <a:t>El ICC </a:t>
            </a:r>
            <a:r>
              <a:rPr lang="en-US" sz="600" dirty="0" err="1">
                <a:solidFill>
                  <a:srgbClr val="000000"/>
                </a:solidFill>
                <a:latin typeface="Rubik"/>
              </a:rPr>
              <a:t>cuenta</a:t>
            </a:r>
            <a:r>
              <a:rPr lang="en-US" sz="600" dirty="0">
                <a:solidFill>
                  <a:srgbClr val="000000"/>
                </a:solidFill>
                <a:latin typeface="Rubik"/>
              </a:rPr>
              <a:t> con </a:t>
            </a:r>
            <a:r>
              <a:rPr lang="en-US" sz="600" dirty="0" err="1">
                <a:solidFill>
                  <a:srgbClr val="000000"/>
                </a:solidFill>
                <a:latin typeface="Rubik"/>
              </a:rPr>
              <a:t>varios</a:t>
            </a:r>
            <a:r>
              <a:rPr lang="en-US" sz="6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600" dirty="0" err="1">
                <a:solidFill>
                  <a:srgbClr val="000000"/>
                </a:solidFill>
                <a:latin typeface="Rubik"/>
              </a:rPr>
              <a:t>trámites</a:t>
            </a:r>
            <a:r>
              <a:rPr lang="en-US" sz="6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600" dirty="0" err="1">
                <a:solidFill>
                  <a:srgbClr val="000000"/>
                </a:solidFill>
                <a:latin typeface="Rubik"/>
              </a:rPr>
              <a:t>en</a:t>
            </a:r>
            <a:r>
              <a:rPr lang="en-US" sz="6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600" dirty="0" err="1">
                <a:solidFill>
                  <a:srgbClr val="000000"/>
                </a:solidFill>
                <a:latin typeface="Rubik"/>
              </a:rPr>
              <a:t>los</a:t>
            </a:r>
            <a:r>
              <a:rPr lang="en-US" sz="600" dirty="0">
                <a:solidFill>
                  <a:srgbClr val="000000"/>
                </a:solidFill>
                <a:latin typeface="Rubik"/>
              </a:rPr>
              <a:t> que </a:t>
            </a:r>
            <a:r>
              <a:rPr lang="en-US" sz="600" dirty="0" err="1">
                <a:solidFill>
                  <a:srgbClr val="000000"/>
                </a:solidFill>
                <a:latin typeface="Rubik"/>
              </a:rPr>
              <a:t>los</a:t>
            </a:r>
            <a:r>
              <a:rPr lang="en-US" sz="6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600" dirty="0" err="1">
                <a:solidFill>
                  <a:srgbClr val="000000"/>
                </a:solidFill>
                <a:latin typeface="Rubik"/>
              </a:rPr>
              <a:t>ciudadanos</a:t>
            </a:r>
            <a:r>
              <a:rPr lang="en-US" sz="600" dirty="0">
                <a:solidFill>
                  <a:srgbClr val="000000"/>
                </a:solidFill>
                <a:latin typeface="Rubik"/>
              </a:rPr>
              <a:t>, </a:t>
            </a:r>
            <a:r>
              <a:rPr lang="en-US" sz="600" dirty="0" err="1">
                <a:solidFill>
                  <a:srgbClr val="000000"/>
                </a:solidFill>
                <a:latin typeface="Rubik"/>
              </a:rPr>
              <a:t>usuarios</a:t>
            </a:r>
            <a:r>
              <a:rPr lang="en-US" sz="600" dirty="0">
                <a:solidFill>
                  <a:srgbClr val="000000"/>
                </a:solidFill>
                <a:latin typeface="Rubik"/>
              </a:rPr>
              <a:t> o </a:t>
            </a:r>
            <a:r>
              <a:rPr lang="en-US" sz="600" dirty="0" err="1">
                <a:solidFill>
                  <a:srgbClr val="000000"/>
                </a:solidFill>
                <a:latin typeface="Rubik"/>
              </a:rPr>
              <a:t>grupos</a:t>
            </a:r>
            <a:r>
              <a:rPr lang="en-US" sz="600" dirty="0">
                <a:solidFill>
                  <a:srgbClr val="000000"/>
                </a:solidFill>
                <a:latin typeface="Rubik"/>
              </a:rPr>
              <a:t> de </a:t>
            </a:r>
            <a:r>
              <a:rPr lang="en-US" sz="600" dirty="0" err="1">
                <a:solidFill>
                  <a:srgbClr val="000000"/>
                </a:solidFill>
                <a:latin typeface="Rubik"/>
              </a:rPr>
              <a:t>interés</a:t>
            </a:r>
            <a:r>
              <a:rPr lang="en-US" sz="600" dirty="0">
                <a:solidFill>
                  <a:srgbClr val="000000"/>
                </a:solidFill>
                <a:latin typeface="Rubik"/>
              </a:rPr>
              <a:t>, </a:t>
            </a:r>
            <a:r>
              <a:rPr lang="en-US" sz="600" dirty="0" err="1">
                <a:solidFill>
                  <a:srgbClr val="000000"/>
                </a:solidFill>
                <a:latin typeface="Rubik"/>
              </a:rPr>
              <a:t>pueden</a:t>
            </a:r>
            <a:r>
              <a:rPr lang="en-US" sz="600" dirty="0">
                <a:solidFill>
                  <a:srgbClr val="000000"/>
                </a:solidFill>
                <a:latin typeface="Rubik"/>
              </a:rPr>
              <a:t> acceder a un </a:t>
            </a:r>
            <a:r>
              <a:rPr lang="en-US" sz="600" dirty="0" err="1">
                <a:solidFill>
                  <a:srgbClr val="000000"/>
                </a:solidFill>
                <a:latin typeface="Rubik"/>
              </a:rPr>
              <a:t>determinado</a:t>
            </a:r>
            <a:r>
              <a:rPr lang="en-US" sz="6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600" dirty="0" err="1">
                <a:solidFill>
                  <a:srgbClr val="000000"/>
                </a:solidFill>
                <a:latin typeface="Rubik"/>
              </a:rPr>
              <a:t>producto</a:t>
            </a:r>
            <a:r>
              <a:rPr lang="en-US" sz="600" dirty="0">
                <a:solidFill>
                  <a:srgbClr val="000000"/>
                </a:solidFill>
                <a:latin typeface="Rubik"/>
              </a:rPr>
              <a:t>, </a:t>
            </a:r>
            <a:r>
              <a:rPr lang="en-US" sz="600" dirty="0" err="1">
                <a:solidFill>
                  <a:srgbClr val="000000"/>
                </a:solidFill>
                <a:latin typeface="Rubik"/>
              </a:rPr>
              <a:t>garantizar</a:t>
            </a:r>
            <a:r>
              <a:rPr lang="en-US" sz="600" dirty="0">
                <a:solidFill>
                  <a:srgbClr val="000000"/>
                </a:solidFill>
                <a:latin typeface="Rubik"/>
              </a:rPr>
              <a:t> la </a:t>
            </a:r>
            <a:r>
              <a:rPr lang="en-US" sz="600" dirty="0" err="1">
                <a:solidFill>
                  <a:srgbClr val="000000"/>
                </a:solidFill>
                <a:latin typeface="Rubik"/>
              </a:rPr>
              <a:t>adecuada</a:t>
            </a:r>
            <a:r>
              <a:rPr lang="en-US" sz="6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600" dirty="0" err="1">
                <a:solidFill>
                  <a:srgbClr val="000000"/>
                </a:solidFill>
                <a:latin typeface="Rubik"/>
              </a:rPr>
              <a:t>prestación</a:t>
            </a:r>
            <a:r>
              <a:rPr lang="en-US" sz="600" dirty="0">
                <a:solidFill>
                  <a:srgbClr val="000000"/>
                </a:solidFill>
                <a:latin typeface="Rubik"/>
              </a:rPr>
              <a:t> de un </a:t>
            </a:r>
            <a:r>
              <a:rPr lang="en-US" sz="600" dirty="0" err="1">
                <a:solidFill>
                  <a:srgbClr val="000000"/>
                </a:solidFill>
                <a:latin typeface="Rubik"/>
              </a:rPr>
              <a:t>servicio</a:t>
            </a:r>
            <a:r>
              <a:rPr lang="en-US" sz="600" dirty="0">
                <a:solidFill>
                  <a:srgbClr val="000000"/>
                </a:solidFill>
                <a:latin typeface="Rubik"/>
              </a:rPr>
              <a:t>, </a:t>
            </a:r>
            <a:r>
              <a:rPr lang="en-US" sz="600" dirty="0" err="1">
                <a:solidFill>
                  <a:srgbClr val="000000"/>
                </a:solidFill>
                <a:latin typeface="Rubik"/>
              </a:rPr>
              <a:t>el</a:t>
            </a:r>
            <a:r>
              <a:rPr lang="en-US" sz="6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600" dirty="0" err="1">
                <a:solidFill>
                  <a:srgbClr val="000000"/>
                </a:solidFill>
                <a:latin typeface="Rubik"/>
              </a:rPr>
              <a:t>reconocimiento</a:t>
            </a:r>
            <a:r>
              <a:rPr lang="en-US" sz="600" dirty="0">
                <a:solidFill>
                  <a:srgbClr val="000000"/>
                </a:solidFill>
                <a:latin typeface="Rubik"/>
              </a:rPr>
              <a:t> de un derecho, la </a:t>
            </a:r>
            <a:r>
              <a:rPr lang="en-US" sz="600" dirty="0" err="1">
                <a:solidFill>
                  <a:srgbClr val="000000"/>
                </a:solidFill>
                <a:latin typeface="Rubik"/>
              </a:rPr>
              <a:t>regulación</a:t>
            </a:r>
            <a:r>
              <a:rPr lang="en-US" sz="600" dirty="0">
                <a:solidFill>
                  <a:srgbClr val="000000"/>
                </a:solidFill>
                <a:latin typeface="Rubik"/>
              </a:rPr>
              <a:t> de </a:t>
            </a:r>
            <a:r>
              <a:rPr lang="en-US" sz="600" dirty="0" err="1">
                <a:solidFill>
                  <a:srgbClr val="000000"/>
                </a:solidFill>
                <a:latin typeface="Rubik"/>
              </a:rPr>
              <a:t>una</a:t>
            </a:r>
            <a:r>
              <a:rPr lang="en-US" sz="6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600" dirty="0" err="1">
                <a:solidFill>
                  <a:srgbClr val="000000"/>
                </a:solidFill>
                <a:latin typeface="Rubik"/>
              </a:rPr>
              <a:t>actividad</a:t>
            </a:r>
            <a:r>
              <a:rPr lang="en-US" sz="600" dirty="0">
                <a:solidFill>
                  <a:srgbClr val="000000"/>
                </a:solidFill>
                <a:latin typeface="Rubik"/>
              </a:rPr>
              <a:t> de especial </a:t>
            </a:r>
            <a:r>
              <a:rPr lang="en-US" sz="600" dirty="0" err="1">
                <a:solidFill>
                  <a:srgbClr val="000000"/>
                </a:solidFill>
                <a:latin typeface="Rubik"/>
              </a:rPr>
              <a:t>interés</a:t>
            </a:r>
            <a:r>
              <a:rPr lang="en-US" sz="600" dirty="0">
                <a:solidFill>
                  <a:srgbClr val="000000"/>
                </a:solidFill>
                <a:latin typeface="Rubik"/>
              </a:rPr>
              <a:t> para la </a:t>
            </a:r>
            <a:r>
              <a:rPr lang="en-US" sz="600" dirty="0" err="1">
                <a:solidFill>
                  <a:srgbClr val="000000"/>
                </a:solidFill>
                <a:latin typeface="Rubik"/>
              </a:rPr>
              <a:t>sociedad</a:t>
            </a:r>
            <a:r>
              <a:rPr lang="en-US" sz="600" dirty="0">
                <a:solidFill>
                  <a:srgbClr val="000000"/>
                </a:solidFill>
                <a:latin typeface="Rubik"/>
              </a:rPr>
              <a:t> o la </a:t>
            </a:r>
            <a:r>
              <a:rPr lang="en-US" sz="600" dirty="0" err="1">
                <a:solidFill>
                  <a:srgbClr val="000000"/>
                </a:solidFill>
                <a:latin typeface="Rubik"/>
              </a:rPr>
              <a:t>debida</a:t>
            </a:r>
            <a:r>
              <a:rPr lang="en-US" sz="6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600" dirty="0" err="1">
                <a:solidFill>
                  <a:srgbClr val="000000"/>
                </a:solidFill>
                <a:latin typeface="Rubik"/>
              </a:rPr>
              <a:t>ejecución</a:t>
            </a:r>
            <a:r>
              <a:rPr lang="en-US" sz="600" dirty="0">
                <a:solidFill>
                  <a:srgbClr val="000000"/>
                </a:solidFill>
                <a:latin typeface="Rubik"/>
              </a:rPr>
              <a:t> y control de </a:t>
            </a:r>
            <a:r>
              <a:rPr lang="en-US" sz="600" dirty="0" err="1">
                <a:solidFill>
                  <a:srgbClr val="000000"/>
                </a:solidFill>
                <a:latin typeface="Rubik"/>
              </a:rPr>
              <a:t>acciones</a:t>
            </a:r>
            <a:r>
              <a:rPr lang="en-US" sz="6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600" dirty="0" err="1">
                <a:solidFill>
                  <a:srgbClr val="000000"/>
                </a:solidFill>
                <a:latin typeface="Rubik"/>
              </a:rPr>
              <a:t>propias</a:t>
            </a:r>
            <a:r>
              <a:rPr lang="en-US" sz="600" dirty="0">
                <a:solidFill>
                  <a:srgbClr val="000000"/>
                </a:solidFill>
                <a:latin typeface="Rubik"/>
              </a:rPr>
              <a:t> de la </a:t>
            </a:r>
            <a:r>
              <a:rPr lang="en-US" sz="600" dirty="0" err="1">
                <a:solidFill>
                  <a:srgbClr val="000000"/>
                </a:solidFill>
                <a:latin typeface="Rubik"/>
              </a:rPr>
              <a:t>función</a:t>
            </a:r>
            <a:r>
              <a:rPr lang="en-US" sz="6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600" dirty="0" err="1">
                <a:solidFill>
                  <a:srgbClr val="000000"/>
                </a:solidFill>
                <a:latin typeface="Rubik"/>
              </a:rPr>
              <a:t>pública</a:t>
            </a:r>
            <a:r>
              <a:rPr lang="en-US" sz="600" dirty="0">
                <a:solidFill>
                  <a:srgbClr val="000000"/>
                </a:solidFill>
                <a:latin typeface="Rubik"/>
              </a:rPr>
              <a:t>.</a:t>
            </a:r>
          </a:p>
        </p:txBody>
      </p:sp>
      <p:grpSp>
        <p:nvGrpSpPr>
          <p:cNvPr id="68" name="Group 68" descr="TRÁMITES:&#10;1. Atención a PQRSD.&#10;2. Grado de pregrado y posgrado.&#10;3. Reingreso a un programa académico.&#10;4. Certificados y constancia de estudio.&#10;5. Renovación de matrícula de estudiantes.&#10;6. Duplicados de diplomas y actas en instituciones de educación superior. "/>
          <p:cNvGrpSpPr/>
          <p:nvPr/>
        </p:nvGrpSpPr>
        <p:grpSpPr>
          <a:xfrm rot="-10800000">
            <a:off x="71341" y="3807074"/>
            <a:ext cx="3106740" cy="2583195"/>
            <a:chOff x="0" y="-10317"/>
            <a:chExt cx="4142320" cy="3444258"/>
          </a:xfrm>
        </p:grpSpPr>
        <p:grpSp>
          <p:nvGrpSpPr>
            <p:cNvPr id="69" name="Group 69"/>
            <p:cNvGrpSpPr/>
            <p:nvPr/>
          </p:nvGrpSpPr>
          <p:grpSpPr>
            <a:xfrm>
              <a:off x="0" y="-10317"/>
              <a:ext cx="3468467" cy="428428"/>
              <a:chOff x="0" y="-19050"/>
              <a:chExt cx="3446997" cy="425776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203202" y="-325"/>
                <a:ext cx="3243795" cy="407051"/>
              </a:xfrm>
              <a:custGeom>
                <a:avLst/>
                <a:gdLst/>
                <a:ahLst/>
                <a:cxnLst/>
                <a:rect l="l" t="t" r="r" b="b"/>
                <a:pathLst>
                  <a:path w="2685934" h="407051">
                    <a:moveTo>
                      <a:pt x="2685934" y="326"/>
                    </a:moveTo>
                    <a:cubicBezTo>
                      <a:pt x="2613121" y="0"/>
                      <a:pt x="2545699" y="38659"/>
                      <a:pt x="2509199" y="101663"/>
                    </a:cubicBezTo>
                    <a:cubicBezTo>
                      <a:pt x="2472698" y="164667"/>
                      <a:pt x="2472698" y="242385"/>
                      <a:pt x="2509199" y="305389"/>
                    </a:cubicBezTo>
                    <a:cubicBezTo>
                      <a:pt x="2545699" y="368393"/>
                      <a:pt x="2613121" y="407052"/>
                      <a:pt x="2685934" y="406726"/>
                    </a:cubicBezTo>
                    <a:lnTo>
                      <a:pt x="0" y="406726"/>
                    </a:lnTo>
                    <a:cubicBezTo>
                      <a:pt x="72813" y="407052"/>
                      <a:pt x="140234" y="368393"/>
                      <a:pt x="176735" y="305389"/>
                    </a:cubicBezTo>
                    <a:cubicBezTo>
                      <a:pt x="213236" y="242385"/>
                      <a:pt x="213236" y="164667"/>
                      <a:pt x="176735" y="101663"/>
                    </a:cubicBezTo>
                    <a:cubicBezTo>
                      <a:pt x="140234" y="38659"/>
                      <a:pt x="72813" y="0"/>
                      <a:pt x="0" y="326"/>
                    </a:cubicBezTo>
                    <a:close/>
                  </a:path>
                </a:pathLst>
              </a:custGeom>
              <a:solidFill>
                <a:srgbClr val="005750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0" y="-19050"/>
                <a:ext cx="812800" cy="425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80"/>
                  </a:lnSpc>
                </a:pPr>
                <a:endParaRPr sz="800">
                  <a:latin typeface="Rubik" panose="020B0604020202020204" charset="-79"/>
                  <a:cs typeface="Rubik" panose="020B0604020202020204" charset="-79"/>
                </a:endParaRPr>
              </a:p>
            </p:txBody>
          </p:sp>
        </p:grpSp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17784" cy="417784"/>
            </a:xfrm>
            <a:prstGeom prst="rect">
              <a:avLst/>
            </a:prstGeom>
          </p:spPr>
        </p:pic>
        <p:grpSp>
          <p:nvGrpSpPr>
            <p:cNvPr id="73" name="Group 73"/>
            <p:cNvGrpSpPr/>
            <p:nvPr/>
          </p:nvGrpSpPr>
          <p:grpSpPr>
            <a:xfrm>
              <a:off x="367614" y="583790"/>
              <a:ext cx="3468467" cy="428427"/>
              <a:chOff x="0" y="-19050"/>
              <a:chExt cx="3446996" cy="425775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203202" y="-327"/>
                <a:ext cx="3243794" cy="407052"/>
              </a:xfrm>
              <a:custGeom>
                <a:avLst/>
                <a:gdLst/>
                <a:ahLst/>
                <a:cxnLst/>
                <a:rect l="l" t="t" r="r" b="b"/>
                <a:pathLst>
                  <a:path w="2685934" h="407051">
                    <a:moveTo>
                      <a:pt x="2685934" y="326"/>
                    </a:moveTo>
                    <a:cubicBezTo>
                      <a:pt x="2613121" y="0"/>
                      <a:pt x="2545699" y="38659"/>
                      <a:pt x="2509199" y="101663"/>
                    </a:cubicBezTo>
                    <a:cubicBezTo>
                      <a:pt x="2472698" y="164667"/>
                      <a:pt x="2472698" y="242385"/>
                      <a:pt x="2509199" y="305389"/>
                    </a:cubicBezTo>
                    <a:cubicBezTo>
                      <a:pt x="2545699" y="368393"/>
                      <a:pt x="2613121" y="407052"/>
                      <a:pt x="2685934" y="406726"/>
                    </a:cubicBezTo>
                    <a:lnTo>
                      <a:pt x="0" y="406726"/>
                    </a:lnTo>
                    <a:cubicBezTo>
                      <a:pt x="72813" y="407052"/>
                      <a:pt x="140234" y="368393"/>
                      <a:pt x="176735" y="305389"/>
                    </a:cubicBezTo>
                    <a:cubicBezTo>
                      <a:pt x="213236" y="242385"/>
                      <a:pt x="213236" y="164667"/>
                      <a:pt x="176735" y="101663"/>
                    </a:cubicBezTo>
                    <a:cubicBezTo>
                      <a:pt x="140234" y="38659"/>
                      <a:pt x="72813" y="0"/>
                      <a:pt x="0" y="326"/>
                    </a:cubicBezTo>
                    <a:close/>
                  </a:path>
                </a:pathLst>
              </a:custGeom>
              <a:solidFill>
                <a:srgbClr val="1A968C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75" name="TextBox 75"/>
              <p:cNvSpPr txBox="1"/>
              <p:nvPr/>
            </p:nvSpPr>
            <p:spPr>
              <a:xfrm>
                <a:off x="0" y="-19050"/>
                <a:ext cx="812800" cy="425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80"/>
                  </a:lnSpc>
                </a:pPr>
                <a:endParaRPr sz="800">
                  <a:latin typeface="Rubik" panose="020B0604020202020204" charset="-79"/>
                  <a:cs typeface="Rubik" panose="020B0604020202020204" charset="-79"/>
                </a:endParaRPr>
              </a:p>
            </p:txBody>
          </p:sp>
        </p:grpSp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367614" y="594107"/>
              <a:ext cx="417784" cy="417784"/>
            </a:xfrm>
            <a:prstGeom prst="rect">
              <a:avLst/>
            </a:prstGeom>
          </p:spPr>
        </p:pic>
        <p:grpSp>
          <p:nvGrpSpPr>
            <p:cNvPr id="77" name="Group 77"/>
            <p:cNvGrpSpPr/>
            <p:nvPr/>
          </p:nvGrpSpPr>
          <p:grpSpPr>
            <a:xfrm>
              <a:off x="673853" y="1170552"/>
              <a:ext cx="3468467" cy="428427"/>
              <a:chOff x="0" y="-19050"/>
              <a:chExt cx="3446996" cy="425775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203201" y="-327"/>
                <a:ext cx="3243795" cy="407052"/>
              </a:xfrm>
              <a:custGeom>
                <a:avLst/>
                <a:gdLst/>
                <a:ahLst/>
                <a:cxnLst/>
                <a:rect l="l" t="t" r="r" b="b"/>
                <a:pathLst>
                  <a:path w="2685934" h="407051">
                    <a:moveTo>
                      <a:pt x="2685934" y="326"/>
                    </a:moveTo>
                    <a:cubicBezTo>
                      <a:pt x="2613121" y="0"/>
                      <a:pt x="2545699" y="38659"/>
                      <a:pt x="2509199" y="101663"/>
                    </a:cubicBezTo>
                    <a:cubicBezTo>
                      <a:pt x="2472698" y="164667"/>
                      <a:pt x="2472698" y="242385"/>
                      <a:pt x="2509199" y="305389"/>
                    </a:cubicBezTo>
                    <a:cubicBezTo>
                      <a:pt x="2545699" y="368393"/>
                      <a:pt x="2613121" y="407052"/>
                      <a:pt x="2685934" y="406726"/>
                    </a:cubicBezTo>
                    <a:lnTo>
                      <a:pt x="0" y="406726"/>
                    </a:lnTo>
                    <a:cubicBezTo>
                      <a:pt x="72813" y="407052"/>
                      <a:pt x="140234" y="368393"/>
                      <a:pt x="176735" y="305389"/>
                    </a:cubicBezTo>
                    <a:cubicBezTo>
                      <a:pt x="213236" y="242385"/>
                      <a:pt x="213236" y="164667"/>
                      <a:pt x="176735" y="101663"/>
                    </a:cubicBezTo>
                    <a:cubicBezTo>
                      <a:pt x="140234" y="38659"/>
                      <a:pt x="72813" y="0"/>
                      <a:pt x="0" y="326"/>
                    </a:cubicBezTo>
                    <a:close/>
                  </a:path>
                </a:pathLst>
              </a:custGeom>
              <a:solidFill>
                <a:srgbClr val="00BF63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79" name="TextBox 79"/>
              <p:cNvSpPr txBox="1"/>
              <p:nvPr/>
            </p:nvSpPr>
            <p:spPr>
              <a:xfrm>
                <a:off x="0" y="-19050"/>
                <a:ext cx="812800" cy="425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80"/>
                  </a:lnSpc>
                </a:pPr>
                <a:endParaRPr sz="800">
                  <a:latin typeface="Rubik" panose="020B0604020202020204" charset="-79"/>
                  <a:cs typeface="Rubik" panose="020B0604020202020204" charset="-79"/>
                </a:endParaRPr>
              </a:p>
            </p:txBody>
          </p:sp>
        </p:grpSp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673853" y="1180868"/>
              <a:ext cx="417784" cy="417784"/>
            </a:xfrm>
            <a:prstGeom prst="rect">
              <a:avLst/>
            </a:prstGeom>
          </p:spPr>
        </p:pic>
        <p:grpSp>
          <p:nvGrpSpPr>
            <p:cNvPr id="81" name="Group 81"/>
            <p:cNvGrpSpPr/>
            <p:nvPr/>
          </p:nvGrpSpPr>
          <p:grpSpPr>
            <a:xfrm>
              <a:off x="673853" y="1793761"/>
              <a:ext cx="3468467" cy="428427"/>
              <a:chOff x="0" y="-19050"/>
              <a:chExt cx="3446996" cy="425775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203201" y="-327"/>
                <a:ext cx="3243795" cy="407052"/>
              </a:xfrm>
              <a:custGeom>
                <a:avLst/>
                <a:gdLst/>
                <a:ahLst/>
                <a:cxnLst/>
                <a:rect l="l" t="t" r="r" b="b"/>
                <a:pathLst>
                  <a:path w="2685934" h="407051">
                    <a:moveTo>
                      <a:pt x="2685934" y="326"/>
                    </a:moveTo>
                    <a:cubicBezTo>
                      <a:pt x="2613121" y="0"/>
                      <a:pt x="2545699" y="38659"/>
                      <a:pt x="2509199" y="101663"/>
                    </a:cubicBezTo>
                    <a:cubicBezTo>
                      <a:pt x="2472698" y="164667"/>
                      <a:pt x="2472698" y="242385"/>
                      <a:pt x="2509199" y="305389"/>
                    </a:cubicBezTo>
                    <a:cubicBezTo>
                      <a:pt x="2545699" y="368393"/>
                      <a:pt x="2613121" y="407052"/>
                      <a:pt x="2685934" y="406726"/>
                    </a:cubicBezTo>
                    <a:lnTo>
                      <a:pt x="0" y="406726"/>
                    </a:lnTo>
                    <a:cubicBezTo>
                      <a:pt x="72813" y="407052"/>
                      <a:pt x="140234" y="368393"/>
                      <a:pt x="176735" y="305389"/>
                    </a:cubicBezTo>
                    <a:cubicBezTo>
                      <a:pt x="213236" y="242385"/>
                      <a:pt x="213236" y="164667"/>
                      <a:pt x="176735" y="101663"/>
                    </a:cubicBezTo>
                    <a:cubicBezTo>
                      <a:pt x="140234" y="38659"/>
                      <a:pt x="72813" y="0"/>
                      <a:pt x="0" y="326"/>
                    </a:cubicBezTo>
                    <a:close/>
                  </a:path>
                </a:pathLst>
              </a:custGeom>
              <a:solidFill>
                <a:srgbClr val="7ED957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83" name="TextBox 83"/>
              <p:cNvSpPr txBox="1"/>
              <p:nvPr/>
            </p:nvSpPr>
            <p:spPr>
              <a:xfrm>
                <a:off x="0" y="-19050"/>
                <a:ext cx="812800" cy="425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80"/>
                  </a:lnSpc>
                </a:pPr>
                <a:endParaRPr sz="800">
                  <a:latin typeface="Rubik" panose="020B0604020202020204" charset="-79"/>
                  <a:cs typeface="Rubik" panose="020B0604020202020204" charset="-79"/>
                </a:endParaRPr>
              </a:p>
            </p:txBody>
          </p:sp>
        </p:grpSp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673853" y="1804077"/>
              <a:ext cx="417784" cy="417784"/>
            </a:xfrm>
            <a:prstGeom prst="rect">
              <a:avLst/>
            </a:prstGeom>
          </p:spPr>
        </p:pic>
        <p:grpSp>
          <p:nvGrpSpPr>
            <p:cNvPr id="85" name="Group 85"/>
            <p:cNvGrpSpPr/>
            <p:nvPr/>
          </p:nvGrpSpPr>
          <p:grpSpPr>
            <a:xfrm>
              <a:off x="401212" y="2416970"/>
              <a:ext cx="3468467" cy="428427"/>
              <a:chOff x="0" y="-19050"/>
              <a:chExt cx="3446996" cy="425775"/>
            </a:xfrm>
          </p:grpSpPr>
          <p:sp>
            <p:nvSpPr>
              <p:cNvPr id="86" name="Freeform 86"/>
              <p:cNvSpPr/>
              <p:nvPr/>
            </p:nvSpPr>
            <p:spPr>
              <a:xfrm>
                <a:off x="203201" y="-327"/>
                <a:ext cx="3243795" cy="407052"/>
              </a:xfrm>
              <a:custGeom>
                <a:avLst/>
                <a:gdLst/>
                <a:ahLst/>
                <a:cxnLst/>
                <a:rect l="l" t="t" r="r" b="b"/>
                <a:pathLst>
                  <a:path w="2685934" h="407051">
                    <a:moveTo>
                      <a:pt x="2685934" y="326"/>
                    </a:moveTo>
                    <a:cubicBezTo>
                      <a:pt x="2613121" y="0"/>
                      <a:pt x="2545699" y="38659"/>
                      <a:pt x="2509199" y="101663"/>
                    </a:cubicBezTo>
                    <a:cubicBezTo>
                      <a:pt x="2472698" y="164667"/>
                      <a:pt x="2472698" y="242385"/>
                      <a:pt x="2509199" y="305389"/>
                    </a:cubicBezTo>
                    <a:cubicBezTo>
                      <a:pt x="2545699" y="368393"/>
                      <a:pt x="2613121" y="407052"/>
                      <a:pt x="2685934" y="406726"/>
                    </a:cubicBezTo>
                    <a:lnTo>
                      <a:pt x="0" y="406726"/>
                    </a:lnTo>
                    <a:cubicBezTo>
                      <a:pt x="72813" y="407052"/>
                      <a:pt x="140234" y="368393"/>
                      <a:pt x="176735" y="305389"/>
                    </a:cubicBezTo>
                    <a:cubicBezTo>
                      <a:pt x="213236" y="242385"/>
                      <a:pt x="213236" y="164667"/>
                      <a:pt x="176735" y="101663"/>
                    </a:cubicBezTo>
                    <a:cubicBezTo>
                      <a:pt x="140234" y="38659"/>
                      <a:pt x="72813" y="0"/>
                      <a:pt x="0" y="326"/>
                    </a:cubicBezTo>
                    <a:close/>
                  </a:path>
                </a:pathLst>
              </a:custGeom>
              <a:solidFill>
                <a:srgbClr val="BBFD68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87" name="TextBox 87"/>
              <p:cNvSpPr txBox="1"/>
              <p:nvPr/>
            </p:nvSpPr>
            <p:spPr>
              <a:xfrm>
                <a:off x="0" y="-19050"/>
                <a:ext cx="812800" cy="425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80"/>
                  </a:lnSpc>
                </a:pPr>
                <a:endParaRPr sz="800">
                  <a:latin typeface="Rubik" panose="020B0604020202020204" charset="-79"/>
                  <a:cs typeface="Rubik" panose="020B0604020202020204" charset="-79"/>
                </a:endParaRPr>
              </a:p>
            </p:txBody>
          </p:sp>
        </p:grpSp>
        <p:pic>
          <p:nvPicPr>
            <p:cNvPr id="88" name="Picture 8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401212" y="2427286"/>
              <a:ext cx="417784" cy="417784"/>
            </a:xfrm>
            <a:prstGeom prst="rect">
              <a:avLst/>
            </a:prstGeom>
          </p:spPr>
        </p:pic>
        <p:grpSp>
          <p:nvGrpSpPr>
            <p:cNvPr id="89" name="Group 89"/>
            <p:cNvGrpSpPr/>
            <p:nvPr/>
          </p:nvGrpSpPr>
          <p:grpSpPr>
            <a:xfrm>
              <a:off x="0" y="3005514"/>
              <a:ext cx="3468467" cy="428427"/>
              <a:chOff x="0" y="-19050"/>
              <a:chExt cx="3446996" cy="425775"/>
            </a:xfrm>
          </p:grpSpPr>
          <p:sp>
            <p:nvSpPr>
              <p:cNvPr id="90" name="Freeform 90"/>
              <p:cNvSpPr/>
              <p:nvPr/>
            </p:nvSpPr>
            <p:spPr>
              <a:xfrm>
                <a:off x="203201" y="-327"/>
                <a:ext cx="3243795" cy="407052"/>
              </a:xfrm>
              <a:custGeom>
                <a:avLst/>
                <a:gdLst/>
                <a:ahLst/>
                <a:cxnLst/>
                <a:rect l="l" t="t" r="r" b="b"/>
                <a:pathLst>
                  <a:path w="2685934" h="407051">
                    <a:moveTo>
                      <a:pt x="2685934" y="326"/>
                    </a:moveTo>
                    <a:cubicBezTo>
                      <a:pt x="2613121" y="0"/>
                      <a:pt x="2545699" y="38659"/>
                      <a:pt x="2509199" y="101663"/>
                    </a:cubicBezTo>
                    <a:cubicBezTo>
                      <a:pt x="2472698" y="164667"/>
                      <a:pt x="2472698" y="242385"/>
                      <a:pt x="2509199" y="305389"/>
                    </a:cubicBezTo>
                    <a:cubicBezTo>
                      <a:pt x="2545699" y="368393"/>
                      <a:pt x="2613121" y="407052"/>
                      <a:pt x="2685934" y="406726"/>
                    </a:cubicBezTo>
                    <a:lnTo>
                      <a:pt x="0" y="406726"/>
                    </a:lnTo>
                    <a:cubicBezTo>
                      <a:pt x="72813" y="407052"/>
                      <a:pt x="140234" y="368393"/>
                      <a:pt x="176735" y="305389"/>
                    </a:cubicBezTo>
                    <a:cubicBezTo>
                      <a:pt x="213236" y="242385"/>
                      <a:pt x="213236" y="164667"/>
                      <a:pt x="176735" y="101663"/>
                    </a:cubicBezTo>
                    <a:cubicBezTo>
                      <a:pt x="140234" y="38659"/>
                      <a:pt x="72813" y="0"/>
                      <a:pt x="0" y="326"/>
                    </a:cubicBezTo>
                    <a:close/>
                  </a:path>
                </a:pathLst>
              </a:custGeom>
              <a:solidFill>
                <a:srgbClr val="98EBC3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91" name="TextBox 91"/>
              <p:cNvSpPr txBox="1"/>
              <p:nvPr/>
            </p:nvSpPr>
            <p:spPr>
              <a:xfrm>
                <a:off x="0" y="-19050"/>
                <a:ext cx="812800" cy="425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80"/>
                  </a:lnSpc>
                </a:pPr>
                <a:endParaRPr sz="800">
                  <a:latin typeface="Rubik" panose="020B0604020202020204" charset="-79"/>
                  <a:cs typeface="Rubik" panose="020B0604020202020204" charset="-79"/>
                </a:endParaRPr>
              </a:p>
            </p:txBody>
          </p:sp>
        </p:grpSp>
        <p:pic>
          <p:nvPicPr>
            <p:cNvPr id="92" name="Picture 9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3015831"/>
              <a:ext cx="417784" cy="417784"/>
            </a:xfrm>
            <a:prstGeom prst="rect">
              <a:avLst/>
            </a:prstGeom>
          </p:spPr>
        </p:pic>
      </p:grpSp>
      <p:grpSp>
        <p:nvGrpSpPr>
          <p:cNvPr id="93" name="Group 93"/>
          <p:cNvGrpSpPr/>
          <p:nvPr/>
        </p:nvGrpSpPr>
        <p:grpSpPr>
          <a:xfrm>
            <a:off x="-1" y="6433689"/>
            <a:ext cx="7570511" cy="3830951"/>
            <a:chOff x="0" y="-47625"/>
            <a:chExt cx="2713100" cy="1411909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2713100" cy="1364284"/>
            </a:xfrm>
            <a:custGeom>
              <a:avLst/>
              <a:gdLst/>
              <a:ahLst/>
              <a:cxnLst/>
              <a:rect l="l" t="t" r="r" b="b"/>
              <a:pathLst>
                <a:path w="2713100" h="1364284">
                  <a:moveTo>
                    <a:pt x="0" y="0"/>
                  </a:moveTo>
                  <a:lnTo>
                    <a:pt x="2713100" y="0"/>
                  </a:lnTo>
                  <a:lnTo>
                    <a:pt x="2713100" y="1364284"/>
                  </a:lnTo>
                  <a:lnTo>
                    <a:pt x="0" y="1364284"/>
                  </a:lnTo>
                  <a:close/>
                </a:path>
              </a:pathLst>
            </a:custGeom>
            <a:solidFill>
              <a:srgbClr val="005750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6"/>
                </a:lnSpc>
              </a:pPr>
              <a:endParaRPr/>
            </a:p>
          </p:txBody>
        </p:sp>
      </p:grpSp>
      <p:pic>
        <p:nvPicPr>
          <p:cNvPr id="96" name="Picture 96" descr="Canales de atención: &#10;&#10;1. Presencial y buzón de sugerencias&#10;2. Telefónico&#10;3. Virtual&#10;4. Redes sociales"/>
          <p:cNvPicPr>
            <a:picLocks noChangeAspect="1"/>
          </p:cNvPicPr>
          <p:nvPr/>
        </p:nvPicPr>
        <p:blipFill>
          <a:blip r:embed="rId15"/>
          <a:srcRect l="1233" r="1233" b="1393"/>
          <a:stretch>
            <a:fillRect/>
          </a:stretch>
        </p:blipFill>
        <p:spPr>
          <a:xfrm>
            <a:off x="459466" y="7482841"/>
            <a:ext cx="6773935" cy="1238547"/>
          </a:xfrm>
          <a:prstGeom prst="rect">
            <a:avLst/>
          </a:prstGeom>
        </p:spPr>
      </p:pic>
      <p:grpSp>
        <p:nvGrpSpPr>
          <p:cNvPr id="97" name="Group 97"/>
          <p:cNvGrpSpPr/>
          <p:nvPr/>
        </p:nvGrpSpPr>
        <p:grpSpPr>
          <a:xfrm>
            <a:off x="393235" y="6785298"/>
            <a:ext cx="2821612" cy="516568"/>
            <a:chOff x="0" y="0"/>
            <a:chExt cx="3762150" cy="688758"/>
          </a:xfrm>
        </p:grpSpPr>
        <p:grpSp>
          <p:nvGrpSpPr>
            <p:cNvPr id="98" name="Group 98"/>
            <p:cNvGrpSpPr/>
            <p:nvPr/>
          </p:nvGrpSpPr>
          <p:grpSpPr>
            <a:xfrm>
              <a:off x="0" y="0"/>
              <a:ext cx="3762150" cy="688758"/>
              <a:chOff x="0" y="0"/>
              <a:chExt cx="1053219" cy="192819"/>
            </a:xfrm>
          </p:grpSpPr>
          <p:sp>
            <p:nvSpPr>
              <p:cNvPr id="99" name="Freeform 99"/>
              <p:cNvSpPr/>
              <p:nvPr/>
            </p:nvSpPr>
            <p:spPr>
              <a:xfrm>
                <a:off x="0" y="0"/>
                <a:ext cx="1053220" cy="192819"/>
              </a:xfrm>
              <a:custGeom>
                <a:avLst/>
                <a:gdLst/>
                <a:ahLst/>
                <a:cxnLst/>
                <a:rect l="l" t="t" r="r" b="b"/>
                <a:pathLst>
                  <a:path w="1053220" h="192819">
                    <a:moveTo>
                      <a:pt x="0" y="0"/>
                    </a:moveTo>
                    <a:lnTo>
                      <a:pt x="1053220" y="0"/>
                    </a:lnTo>
                    <a:lnTo>
                      <a:pt x="1053220" y="192819"/>
                    </a:lnTo>
                    <a:lnTo>
                      <a:pt x="0" y="192819"/>
                    </a:lnTo>
                    <a:close/>
                  </a:path>
                </a:pathLst>
              </a:custGeom>
              <a:solidFill>
                <a:srgbClr val="76C2AF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0" name="TextBox 100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16"/>
                  </a:lnSpc>
                </a:pPr>
                <a:endParaRPr/>
              </a:p>
            </p:txBody>
          </p:sp>
        </p:grpSp>
        <p:sp>
          <p:nvSpPr>
            <p:cNvPr id="101" name="TextBox 101"/>
            <p:cNvSpPr txBox="1"/>
            <p:nvPr/>
          </p:nvSpPr>
          <p:spPr>
            <a:xfrm>
              <a:off x="250263" y="106677"/>
              <a:ext cx="3258095" cy="427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lang="en-US" sz="1900">
                  <a:solidFill>
                    <a:srgbClr val="005750"/>
                  </a:solidFill>
                  <a:latin typeface="Rubik Bold"/>
                </a:rPr>
                <a:t>Canales de atención</a:t>
              </a:r>
            </a:p>
          </p:txBody>
        </p:sp>
      </p:grpSp>
      <p:sp>
        <p:nvSpPr>
          <p:cNvPr id="102" name="TextBox 102"/>
          <p:cNvSpPr txBox="1"/>
          <p:nvPr/>
        </p:nvSpPr>
        <p:spPr>
          <a:xfrm>
            <a:off x="1019936" y="2082062"/>
            <a:ext cx="2869166" cy="14012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80"/>
              </a:lnSpc>
            </a:pPr>
            <a:r>
              <a:rPr lang="en-US" sz="700" b="1" dirty="0">
                <a:solidFill>
                  <a:srgbClr val="0949DE"/>
                </a:solidFill>
                <a:latin typeface="Rubik"/>
                <a:ea typeface="+mn-lt"/>
                <a:cs typeface="+mn-lt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Enlace a ALE</a:t>
            </a:r>
            <a:r>
              <a:rPr lang="en-US" sz="700" dirty="0">
                <a:solidFill>
                  <a:srgbClr val="0949DE"/>
                </a:solidFill>
                <a:latin typeface="Rubik"/>
                <a:ea typeface="+mn-lt"/>
                <a:cs typeface="+mn-lt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endParaRPr lang="es-ES" sz="700">
              <a:solidFill>
                <a:srgbClr val="0949DE"/>
              </a:solidFill>
              <a:latin typeface="Rubik"/>
              <a:cs typeface="Rubik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r">
              <a:lnSpc>
                <a:spcPts val="980"/>
              </a:lnSpc>
            </a:pPr>
            <a:r>
              <a:rPr lang="en-US" sz="700" b="1" dirty="0">
                <a:solidFill>
                  <a:srgbClr val="0949DE"/>
                </a:solidFill>
                <a:latin typeface="Rubik"/>
                <a:ea typeface="+mn-lt"/>
                <a:cs typeface="+mn-lt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Enlace a CORPU</a:t>
            </a:r>
            <a:r>
              <a:rPr lang="en-US" sz="700" dirty="0">
                <a:solidFill>
                  <a:srgbClr val="0949DE"/>
                </a:solidFill>
                <a:latin typeface="Rubik"/>
                <a:ea typeface="+mn-lt"/>
                <a:cs typeface="+mn-lt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endParaRPr lang="en-US" sz="700">
              <a:solidFill>
                <a:srgbClr val="0949DE"/>
              </a:solidFill>
              <a:latin typeface="Rubik"/>
              <a:ea typeface="Calibri"/>
              <a:cs typeface="Calibri"/>
            </a:endParaRPr>
          </a:p>
          <a:p>
            <a:pPr algn="r">
              <a:lnSpc>
                <a:spcPts val="980"/>
              </a:lnSpc>
            </a:pPr>
            <a:r>
              <a:rPr lang="en-US" sz="700" b="1" dirty="0">
                <a:solidFill>
                  <a:srgbClr val="0949DE"/>
                </a:solidFill>
                <a:latin typeface="Rubik"/>
                <a:ea typeface="+mn-lt"/>
                <a:cs typeface="+mn-lt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Enlace a Gestión de Museo</a:t>
            </a:r>
            <a:r>
              <a:rPr lang="en-US" sz="800" b="1" dirty="0">
                <a:solidFill>
                  <a:srgbClr val="0949DE"/>
                </a:solidFill>
                <a:latin typeface="Rubik"/>
                <a:ea typeface="+mn-lt"/>
                <a:cs typeface="+mn-lt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endParaRPr lang="en-US" sz="800" b="1">
              <a:solidFill>
                <a:srgbClr val="0949DE"/>
              </a:solidFill>
              <a:latin typeface="Rubik"/>
              <a:ea typeface="Calibri"/>
              <a:cs typeface="Calibri"/>
            </a:endParaRPr>
          </a:p>
          <a:p>
            <a:pPr algn="r">
              <a:lnSpc>
                <a:spcPts val="980"/>
              </a:lnSpc>
            </a:pPr>
            <a:endParaRPr lang="en-US" sz="700" dirty="0">
              <a:solidFill>
                <a:srgbClr val="000000"/>
              </a:solidFill>
              <a:latin typeface="Rubik"/>
            </a:endParaRPr>
          </a:p>
          <a:p>
            <a:pPr algn="r">
              <a:lnSpc>
                <a:spcPts val="980"/>
              </a:lnSpc>
            </a:pPr>
            <a:r>
              <a:rPr lang="en-US" sz="700" dirty="0">
                <a:solidFill>
                  <a:srgbClr val="000000"/>
                </a:solidFill>
                <a:latin typeface="Rubik"/>
              </a:rPr>
              <a:t>museos@caroycuervo.gov.co</a:t>
            </a:r>
          </a:p>
          <a:p>
            <a:pPr algn="r">
              <a:lnSpc>
                <a:spcPts val="980"/>
              </a:lnSpc>
            </a:pPr>
            <a:r>
              <a:rPr lang="en-US" sz="700" dirty="0">
                <a:solidFill>
                  <a:srgbClr val="000000"/>
                </a:solidFill>
                <a:latin typeface="Rubik"/>
              </a:rPr>
              <a:t>investigacion@caroycuervo.gov.co</a:t>
            </a:r>
          </a:p>
          <a:p>
            <a:pPr algn="r">
              <a:lnSpc>
                <a:spcPts val="980"/>
              </a:lnSpc>
            </a:pPr>
            <a:r>
              <a:rPr lang="en-US" sz="700" dirty="0">
                <a:solidFill>
                  <a:srgbClr val="000000"/>
                </a:solidFill>
                <a:latin typeface="Rubik"/>
              </a:rPr>
              <a:t>contactenos@caroycuervo.gov.co</a:t>
            </a:r>
          </a:p>
          <a:p>
            <a:pPr algn="r">
              <a:lnSpc>
                <a:spcPts val="980"/>
              </a:lnSpc>
            </a:pPr>
            <a:endParaRPr lang="en-US" sz="700" dirty="0">
              <a:solidFill>
                <a:srgbClr val="000000"/>
              </a:solidFill>
              <a:latin typeface="Rubik"/>
            </a:endParaRPr>
          </a:p>
          <a:p>
            <a:pPr algn="r">
              <a:lnSpc>
                <a:spcPts val="980"/>
              </a:lnSpc>
            </a:pPr>
            <a:r>
              <a:rPr lang="en-US" sz="700" dirty="0">
                <a:solidFill>
                  <a:srgbClr val="000000"/>
                </a:solidFill>
                <a:latin typeface="Rubik"/>
              </a:rPr>
              <a:t>(+57) 601 3422121 Ext. 140</a:t>
            </a:r>
          </a:p>
          <a:p>
            <a:pPr algn="r">
              <a:lnSpc>
                <a:spcPts val="980"/>
              </a:lnSpc>
            </a:pPr>
            <a:r>
              <a:rPr lang="en-US" sz="700" dirty="0">
                <a:solidFill>
                  <a:srgbClr val="000000"/>
                </a:solidFill>
                <a:latin typeface="Rubik"/>
              </a:rPr>
              <a:t>(+57) 601 3422121 Ext. 141</a:t>
            </a:r>
          </a:p>
          <a:p>
            <a:pPr algn="r">
              <a:lnSpc>
                <a:spcPts val="980"/>
              </a:lnSpc>
            </a:pPr>
            <a:r>
              <a:rPr lang="en-US" sz="700" dirty="0">
                <a:solidFill>
                  <a:srgbClr val="000000"/>
                </a:solidFill>
                <a:latin typeface="Rubik"/>
              </a:rPr>
              <a:t>(+57) 601 3422121 Ext. 163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1625724" y="257312"/>
            <a:ext cx="2293625" cy="487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65"/>
              </a:lnSpc>
            </a:pPr>
            <a:r>
              <a:rPr lang="en-US" sz="904" dirty="0" err="1">
                <a:solidFill>
                  <a:srgbClr val="000000"/>
                </a:solidFill>
                <a:latin typeface="Rubik"/>
              </a:rPr>
              <a:t>Visitas</a:t>
            </a:r>
            <a:r>
              <a:rPr lang="en-US" sz="904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904" dirty="0" err="1">
                <a:solidFill>
                  <a:srgbClr val="000000"/>
                </a:solidFill>
                <a:latin typeface="Rubik"/>
              </a:rPr>
              <a:t>guiadas</a:t>
            </a:r>
            <a:r>
              <a:rPr lang="en-US" sz="904" dirty="0">
                <a:solidFill>
                  <a:srgbClr val="000000"/>
                </a:solidFill>
                <a:latin typeface="Rubik"/>
              </a:rPr>
              <a:t> a las </a:t>
            </a:r>
            <a:r>
              <a:rPr lang="en-US" sz="904" dirty="0" err="1">
                <a:solidFill>
                  <a:srgbClr val="000000"/>
                </a:solidFill>
                <a:latin typeface="Rubik"/>
              </a:rPr>
              <a:t>sedes</a:t>
            </a:r>
            <a:r>
              <a:rPr lang="en-US" sz="904" dirty="0">
                <a:solidFill>
                  <a:srgbClr val="000000"/>
                </a:solidFill>
                <a:latin typeface="Rubik"/>
              </a:rPr>
              <a:t>, la </a:t>
            </a:r>
            <a:r>
              <a:rPr lang="en-US" sz="904" dirty="0" err="1">
                <a:solidFill>
                  <a:srgbClr val="000000"/>
                </a:solidFill>
                <a:latin typeface="Rubik"/>
              </a:rPr>
              <a:t>Imprenta</a:t>
            </a:r>
            <a:r>
              <a:rPr lang="en-US" sz="904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904" dirty="0" err="1">
                <a:solidFill>
                  <a:srgbClr val="000000"/>
                </a:solidFill>
                <a:latin typeface="Rubik"/>
              </a:rPr>
              <a:t>Patriótica</a:t>
            </a:r>
            <a:r>
              <a:rPr lang="en-US" sz="904" dirty="0">
                <a:solidFill>
                  <a:srgbClr val="000000"/>
                </a:solidFill>
                <a:latin typeface="Rubik"/>
              </a:rPr>
              <a:t> y las </a:t>
            </a:r>
            <a:r>
              <a:rPr lang="en-US" sz="904" dirty="0" err="1">
                <a:solidFill>
                  <a:srgbClr val="000000"/>
                </a:solidFill>
                <a:latin typeface="Rubik"/>
              </a:rPr>
              <a:t>exposiciones</a:t>
            </a:r>
            <a:r>
              <a:rPr lang="en-US" sz="904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904" dirty="0" err="1">
                <a:solidFill>
                  <a:srgbClr val="000000"/>
                </a:solidFill>
                <a:latin typeface="Rubik"/>
              </a:rPr>
              <a:t>museográficas</a:t>
            </a:r>
            <a:endParaRPr lang="en-US" sz="904" dirty="0">
              <a:solidFill>
                <a:srgbClr val="000000"/>
              </a:solidFill>
              <a:latin typeface="Rubik"/>
            </a:endParaRPr>
          </a:p>
        </p:txBody>
      </p:sp>
      <p:sp>
        <p:nvSpPr>
          <p:cNvPr id="104" name="TextBox 104"/>
          <p:cNvSpPr txBox="1"/>
          <p:nvPr/>
        </p:nvSpPr>
        <p:spPr>
          <a:xfrm>
            <a:off x="1625724" y="1007793"/>
            <a:ext cx="2283047" cy="453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65"/>
              </a:lnSpc>
            </a:pPr>
            <a:r>
              <a:rPr lang="en-US" sz="904">
                <a:solidFill>
                  <a:srgbClr val="000000"/>
                </a:solidFill>
                <a:latin typeface="Rubik"/>
              </a:rPr>
              <a:t>Acceso a la documentación generada a partir de las investigaciones realizadas por el Instituto 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4372112" y="1025657"/>
            <a:ext cx="2858769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</a:pPr>
            <a:r>
              <a:rPr lang="en-US" sz="1000" dirty="0" err="1">
                <a:solidFill>
                  <a:srgbClr val="000000"/>
                </a:solidFill>
                <a:latin typeface="Rubik"/>
              </a:rPr>
              <a:t>Actividades</a:t>
            </a:r>
            <a:r>
              <a:rPr lang="en-US" sz="1000" dirty="0">
                <a:solidFill>
                  <a:srgbClr val="000000"/>
                </a:solidFill>
                <a:latin typeface="Rubik"/>
              </a:rPr>
              <a:t> y </a:t>
            </a:r>
            <a:r>
              <a:rPr lang="en-US" sz="1000" dirty="0" err="1">
                <a:solidFill>
                  <a:srgbClr val="000000"/>
                </a:solidFill>
                <a:latin typeface="Rubik"/>
              </a:rPr>
              <a:t>procesos</a:t>
            </a:r>
            <a:r>
              <a:rPr lang="en-US" sz="10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Rubik"/>
              </a:rPr>
              <a:t>realizados</a:t>
            </a:r>
            <a:r>
              <a:rPr lang="en-US" sz="1000" dirty="0">
                <a:solidFill>
                  <a:srgbClr val="000000"/>
                </a:solidFill>
                <a:latin typeface="Rubik"/>
              </a:rPr>
              <a:t> con </a:t>
            </a:r>
            <a:r>
              <a:rPr lang="en-US" sz="1000" dirty="0" err="1">
                <a:solidFill>
                  <a:srgbClr val="000000"/>
                </a:solidFill>
                <a:latin typeface="Rubik"/>
              </a:rPr>
              <a:t>el</a:t>
            </a:r>
            <a:r>
              <a:rPr lang="en-US" sz="10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Rubik"/>
              </a:rPr>
              <a:t>objetivo</a:t>
            </a:r>
            <a:r>
              <a:rPr lang="en-US" sz="1000" dirty="0">
                <a:solidFill>
                  <a:srgbClr val="000000"/>
                </a:solidFill>
                <a:latin typeface="Rubik"/>
              </a:rPr>
              <a:t> de </a:t>
            </a:r>
            <a:r>
              <a:rPr lang="en-US" sz="1000" dirty="0" err="1">
                <a:solidFill>
                  <a:srgbClr val="000000"/>
                </a:solidFill>
                <a:latin typeface="Rubik"/>
              </a:rPr>
              <a:t>generar</a:t>
            </a:r>
            <a:r>
              <a:rPr lang="en-US" sz="10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Rubik"/>
              </a:rPr>
              <a:t>conocimiento</a:t>
            </a:r>
            <a:r>
              <a:rPr lang="en-US" sz="10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Rubik"/>
              </a:rPr>
              <a:t>aplicado</a:t>
            </a:r>
            <a:r>
              <a:rPr lang="en-US" sz="1000" dirty="0">
                <a:solidFill>
                  <a:srgbClr val="000000"/>
                </a:solidFill>
                <a:latin typeface="Rubik"/>
              </a:rPr>
              <a:t> que </a:t>
            </a:r>
            <a:r>
              <a:rPr lang="en-US" sz="1000" dirty="0" err="1">
                <a:solidFill>
                  <a:srgbClr val="000000"/>
                </a:solidFill>
                <a:latin typeface="Rubik"/>
              </a:rPr>
              <a:t>conduzcan</a:t>
            </a:r>
            <a:r>
              <a:rPr lang="en-US" sz="1000" dirty="0">
                <a:solidFill>
                  <a:srgbClr val="000000"/>
                </a:solidFill>
                <a:latin typeface="Rubik"/>
              </a:rPr>
              <a:t> a la </a:t>
            </a:r>
            <a:r>
              <a:rPr lang="en-US" sz="1000" dirty="0" err="1">
                <a:solidFill>
                  <a:srgbClr val="000000"/>
                </a:solidFill>
                <a:latin typeface="Rubik"/>
              </a:rPr>
              <a:t>producción</a:t>
            </a:r>
            <a:r>
              <a:rPr lang="en-US" sz="1000" dirty="0">
                <a:solidFill>
                  <a:srgbClr val="000000"/>
                </a:solidFill>
                <a:latin typeface="Rubik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Rubik"/>
              </a:rPr>
              <a:t>divulgación</a:t>
            </a:r>
            <a:r>
              <a:rPr lang="en-US" sz="1000" dirty="0">
                <a:solidFill>
                  <a:srgbClr val="000000"/>
                </a:solidFill>
                <a:latin typeface="Rubik"/>
              </a:rPr>
              <a:t> y </a:t>
            </a:r>
            <a:r>
              <a:rPr lang="en-US" sz="1000" dirty="0" err="1">
                <a:solidFill>
                  <a:srgbClr val="000000"/>
                </a:solidFill>
                <a:latin typeface="Rubik"/>
              </a:rPr>
              <a:t>visibilización</a:t>
            </a:r>
            <a:r>
              <a:rPr lang="en-US" sz="1000" dirty="0">
                <a:solidFill>
                  <a:srgbClr val="000000"/>
                </a:solidFill>
                <a:latin typeface="Rubik"/>
              </a:rPr>
              <a:t> de la </a:t>
            </a:r>
            <a:r>
              <a:rPr lang="en-US" sz="1000" dirty="0" err="1">
                <a:solidFill>
                  <a:srgbClr val="000000"/>
                </a:solidFill>
                <a:latin typeface="Rubik"/>
              </a:rPr>
              <a:t>misionalidad</a:t>
            </a:r>
            <a:r>
              <a:rPr lang="en-US" sz="10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Rubik"/>
              </a:rPr>
              <a:t>institucional</a:t>
            </a:r>
            <a:r>
              <a:rPr lang="en-US" sz="1000" dirty="0">
                <a:solidFill>
                  <a:srgbClr val="000000"/>
                </a:solidFill>
                <a:latin typeface="Rubik"/>
              </a:rPr>
              <a:t>.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3391935" y="1765876"/>
            <a:ext cx="797153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05750"/>
                </a:solidFill>
                <a:latin typeface="Rubik Bold"/>
              </a:rPr>
              <a:t>Contacto: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4394930" y="1876557"/>
            <a:ext cx="778171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05750"/>
                </a:solidFill>
                <a:latin typeface="Rubik Bold"/>
              </a:rPr>
              <a:t>Dirigido a: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5157202" y="2146300"/>
            <a:ext cx="2126248" cy="95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20"/>
              </a:lnSpc>
            </a:pPr>
            <a:r>
              <a:rPr lang="en-US" sz="800" dirty="0" err="1">
                <a:solidFill>
                  <a:srgbClr val="000000"/>
                </a:solidFill>
                <a:latin typeface="Rubik"/>
              </a:rPr>
              <a:t>Estudiantes</a:t>
            </a:r>
            <a:r>
              <a:rPr lang="en-US" sz="800" dirty="0">
                <a:solidFill>
                  <a:srgbClr val="000000"/>
                </a:solidFill>
                <a:latin typeface="Rubik"/>
              </a:rPr>
              <a:t>, </a:t>
            </a:r>
            <a:r>
              <a:rPr lang="en-US" sz="800" dirty="0" err="1">
                <a:solidFill>
                  <a:srgbClr val="000000"/>
                </a:solidFill>
                <a:latin typeface="Rubik"/>
              </a:rPr>
              <a:t>docentes</a:t>
            </a:r>
            <a:r>
              <a:rPr lang="en-US" sz="800" dirty="0">
                <a:solidFill>
                  <a:srgbClr val="000000"/>
                </a:solidFill>
                <a:latin typeface="Rubik"/>
              </a:rPr>
              <a:t>, </a:t>
            </a:r>
            <a:r>
              <a:rPr lang="en-US" sz="800" dirty="0" err="1">
                <a:solidFill>
                  <a:srgbClr val="000000"/>
                </a:solidFill>
                <a:latin typeface="Rubik"/>
              </a:rPr>
              <a:t>investigadores</a:t>
            </a:r>
            <a:r>
              <a:rPr lang="en-US" sz="800" dirty="0">
                <a:solidFill>
                  <a:srgbClr val="000000"/>
                </a:solidFill>
                <a:latin typeface="Rubik"/>
              </a:rPr>
              <a:t>, </a:t>
            </a:r>
            <a:r>
              <a:rPr lang="en-US" sz="800" dirty="0" err="1">
                <a:solidFill>
                  <a:srgbClr val="000000"/>
                </a:solidFill>
                <a:latin typeface="Rubik"/>
              </a:rPr>
              <a:t>servidores</a:t>
            </a:r>
            <a:r>
              <a:rPr lang="en-US" sz="8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Rubik"/>
              </a:rPr>
              <a:t>públicos</a:t>
            </a:r>
            <a:r>
              <a:rPr lang="en-US" sz="800" dirty="0">
                <a:solidFill>
                  <a:srgbClr val="000000"/>
                </a:solidFill>
                <a:latin typeface="Rubik"/>
              </a:rPr>
              <a:t>, </a:t>
            </a:r>
            <a:r>
              <a:rPr lang="en-US" sz="800" dirty="0" err="1">
                <a:solidFill>
                  <a:srgbClr val="000000"/>
                </a:solidFill>
                <a:latin typeface="Rubik"/>
              </a:rPr>
              <a:t>universidades</a:t>
            </a:r>
            <a:r>
              <a:rPr lang="en-US" sz="800" dirty="0">
                <a:solidFill>
                  <a:srgbClr val="000000"/>
                </a:solidFill>
                <a:latin typeface="Rubik"/>
              </a:rPr>
              <a:t>, colegios, </a:t>
            </a:r>
            <a:r>
              <a:rPr lang="en-US" sz="800" dirty="0" err="1">
                <a:solidFill>
                  <a:srgbClr val="000000"/>
                </a:solidFill>
                <a:latin typeface="Rubik"/>
              </a:rPr>
              <a:t>entidades</a:t>
            </a:r>
            <a:r>
              <a:rPr lang="en-US" sz="8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Rubik"/>
              </a:rPr>
              <a:t>públicas</a:t>
            </a:r>
            <a:r>
              <a:rPr lang="en-US" sz="800" dirty="0">
                <a:solidFill>
                  <a:srgbClr val="000000"/>
                </a:solidFill>
                <a:latin typeface="Rubik"/>
              </a:rPr>
              <a:t> o </a:t>
            </a:r>
            <a:r>
              <a:rPr lang="en-US" sz="800" dirty="0" err="1">
                <a:solidFill>
                  <a:srgbClr val="000000"/>
                </a:solidFill>
                <a:latin typeface="Rubik"/>
              </a:rPr>
              <a:t>privadas</a:t>
            </a:r>
            <a:r>
              <a:rPr lang="en-US" sz="800" dirty="0">
                <a:solidFill>
                  <a:srgbClr val="000000"/>
                </a:solidFill>
                <a:latin typeface="Rubik"/>
              </a:rPr>
              <a:t> y </a:t>
            </a:r>
            <a:r>
              <a:rPr lang="en-US" sz="800" dirty="0" err="1">
                <a:solidFill>
                  <a:srgbClr val="000000"/>
                </a:solidFill>
                <a:latin typeface="Rubik"/>
              </a:rPr>
              <a:t>ciudadanía</a:t>
            </a:r>
            <a:r>
              <a:rPr lang="en-US" sz="8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Rubik"/>
              </a:rPr>
              <a:t>en</a:t>
            </a:r>
            <a:r>
              <a:rPr lang="en-US" sz="800" dirty="0">
                <a:solidFill>
                  <a:srgbClr val="000000"/>
                </a:solidFill>
                <a:latin typeface="Rubik"/>
              </a:rPr>
              <a:t> general que </a:t>
            </a:r>
            <a:r>
              <a:rPr lang="en-US" sz="800" dirty="0" err="1">
                <a:solidFill>
                  <a:srgbClr val="000000"/>
                </a:solidFill>
                <a:latin typeface="Rubik"/>
              </a:rPr>
              <a:t>busque</a:t>
            </a:r>
            <a:r>
              <a:rPr lang="en-US" sz="8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Rubik"/>
              </a:rPr>
              <a:t>conocer</a:t>
            </a:r>
            <a:r>
              <a:rPr lang="en-US" sz="800" dirty="0">
                <a:solidFill>
                  <a:srgbClr val="000000"/>
                </a:solidFill>
                <a:latin typeface="Rubik"/>
              </a:rPr>
              <a:t> o </a:t>
            </a:r>
            <a:r>
              <a:rPr lang="en-US" sz="800" dirty="0" err="1">
                <a:solidFill>
                  <a:srgbClr val="000000"/>
                </a:solidFill>
                <a:latin typeface="Rubik"/>
              </a:rPr>
              <a:t>profundizar</a:t>
            </a:r>
            <a:r>
              <a:rPr lang="en-US" sz="8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Rubik"/>
              </a:rPr>
              <a:t>conocimientos</a:t>
            </a:r>
            <a:r>
              <a:rPr lang="en-US" sz="8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Rubik"/>
              </a:rPr>
              <a:t>relacionados</a:t>
            </a:r>
            <a:r>
              <a:rPr lang="en-US" sz="800" dirty="0">
                <a:solidFill>
                  <a:srgbClr val="000000"/>
                </a:solidFill>
                <a:latin typeface="Rubik"/>
              </a:rPr>
              <a:t> con </a:t>
            </a:r>
            <a:r>
              <a:rPr lang="en-US" sz="800" dirty="0" err="1">
                <a:solidFill>
                  <a:srgbClr val="000000"/>
                </a:solidFill>
                <a:latin typeface="Rubik"/>
              </a:rPr>
              <a:t>el</a:t>
            </a:r>
            <a:r>
              <a:rPr lang="en-US" sz="8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Rubik"/>
              </a:rPr>
              <a:t>patrimonio</a:t>
            </a:r>
            <a:r>
              <a:rPr lang="en-US" sz="800" dirty="0">
                <a:solidFill>
                  <a:srgbClr val="000000"/>
                </a:solidFill>
                <a:latin typeface="Rubik"/>
              </a:rPr>
              <a:t> cultural, </a:t>
            </a:r>
            <a:r>
              <a:rPr lang="en-US" sz="800" dirty="0" err="1">
                <a:solidFill>
                  <a:srgbClr val="000000"/>
                </a:solidFill>
                <a:latin typeface="Rubik"/>
              </a:rPr>
              <a:t>lingüístico</a:t>
            </a:r>
            <a:r>
              <a:rPr lang="en-US" sz="800" dirty="0">
                <a:solidFill>
                  <a:srgbClr val="000000"/>
                </a:solidFill>
                <a:latin typeface="Rubik"/>
              </a:rPr>
              <a:t> y </a:t>
            </a:r>
            <a:r>
              <a:rPr lang="en-US" sz="800" dirty="0" err="1">
                <a:solidFill>
                  <a:srgbClr val="000000"/>
                </a:solidFill>
                <a:latin typeface="Rubik"/>
              </a:rPr>
              <a:t>literario</a:t>
            </a:r>
            <a:r>
              <a:rPr lang="en-US" sz="800" dirty="0">
                <a:solidFill>
                  <a:srgbClr val="000000"/>
                </a:solidFill>
                <a:latin typeface="Rubik"/>
              </a:rPr>
              <a:t> de la </a:t>
            </a:r>
            <a:r>
              <a:rPr lang="en-US" sz="800" dirty="0" err="1">
                <a:solidFill>
                  <a:srgbClr val="000000"/>
                </a:solidFill>
                <a:latin typeface="Rubik"/>
              </a:rPr>
              <a:t>nación</a:t>
            </a:r>
            <a:r>
              <a:rPr lang="en-US" sz="800" dirty="0">
                <a:solidFill>
                  <a:srgbClr val="000000"/>
                </a:solidFill>
                <a:latin typeface="Rubik"/>
              </a:rPr>
              <a:t>.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3250062" y="4457773"/>
            <a:ext cx="1101025" cy="239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15"/>
              </a:lnSpc>
            </a:pPr>
            <a:r>
              <a:rPr lang="en-US" sz="1439" dirty="0" err="1">
                <a:solidFill>
                  <a:srgbClr val="000000"/>
                </a:solidFill>
                <a:latin typeface="Rubik Bold"/>
              </a:rPr>
              <a:t>Trámites</a:t>
            </a:r>
            <a:endParaRPr lang="en-US" sz="1439" dirty="0">
              <a:solidFill>
                <a:srgbClr val="000000"/>
              </a:solidFill>
              <a:latin typeface="Rubik Bold"/>
            </a:endParaRPr>
          </a:p>
        </p:txBody>
      </p:sp>
      <p:sp>
        <p:nvSpPr>
          <p:cNvPr id="110" name="TextBox 110"/>
          <p:cNvSpPr txBox="1"/>
          <p:nvPr/>
        </p:nvSpPr>
        <p:spPr>
          <a:xfrm>
            <a:off x="1696211" y="3877802"/>
            <a:ext cx="1043859" cy="131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120"/>
              </a:lnSpc>
              <a:spcBef>
                <a:spcPct val="0"/>
              </a:spcBef>
            </a:pPr>
            <a:r>
              <a:rPr lang="en-US" sz="800" dirty="0" err="1">
                <a:solidFill>
                  <a:srgbClr val="000000"/>
                </a:solidFill>
                <a:latin typeface="Rubik"/>
              </a:rPr>
              <a:t>Atención</a:t>
            </a:r>
            <a:r>
              <a:rPr lang="en-US" sz="800" dirty="0">
                <a:solidFill>
                  <a:srgbClr val="000000"/>
                </a:solidFill>
                <a:latin typeface="Rubik"/>
              </a:rPr>
              <a:t> de PQRSD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920685" y="4335849"/>
            <a:ext cx="1551052" cy="131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120"/>
              </a:lnSpc>
              <a:spcBef>
                <a:spcPct val="0"/>
              </a:spcBef>
            </a:pPr>
            <a:r>
              <a:rPr lang="en-US" sz="800" dirty="0">
                <a:solidFill>
                  <a:srgbClr val="000000"/>
                </a:solidFill>
                <a:latin typeface="Rubik"/>
              </a:rPr>
              <a:t>Grado de </a:t>
            </a:r>
            <a:r>
              <a:rPr lang="en-US" sz="800" dirty="0" err="1">
                <a:solidFill>
                  <a:srgbClr val="000000"/>
                </a:solidFill>
                <a:latin typeface="Rubik"/>
              </a:rPr>
              <a:t>pregrado</a:t>
            </a:r>
            <a:r>
              <a:rPr lang="en-US" sz="800" dirty="0">
                <a:solidFill>
                  <a:srgbClr val="000000"/>
                </a:solidFill>
                <a:latin typeface="Rubik"/>
              </a:rPr>
              <a:t> y </a:t>
            </a:r>
            <a:r>
              <a:rPr lang="en-US" sz="800" dirty="0" err="1">
                <a:solidFill>
                  <a:srgbClr val="000000"/>
                </a:solidFill>
                <a:latin typeface="Rubik"/>
              </a:rPr>
              <a:t>posgrado</a:t>
            </a:r>
            <a:endParaRPr lang="en-US" sz="800" dirty="0">
              <a:solidFill>
                <a:srgbClr val="000000"/>
              </a:solidFill>
              <a:latin typeface="Rubik"/>
            </a:endParaRPr>
          </a:p>
        </p:txBody>
      </p:sp>
      <p:sp>
        <p:nvSpPr>
          <p:cNvPr id="112" name="TextBox 112"/>
          <p:cNvSpPr txBox="1"/>
          <p:nvPr/>
        </p:nvSpPr>
        <p:spPr>
          <a:xfrm>
            <a:off x="959371" y="6075046"/>
            <a:ext cx="1813430" cy="2791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120"/>
              </a:lnSpc>
              <a:spcBef>
                <a:spcPct val="0"/>
              </a:spcBef>
            </a:pPr>
            <a:r>
              <a:rPr lang="en-US" sz="800" dirty="0" err="1">
                <a:solidFill>
                  <a:srgbClr val="FEFEFE"/>
                </a:solidFill>
                <a:latin typeface="Rubik"/>
              </a:rPr>
              <a:t>Duplicados</a:t>
            </a:r>
            <a:r>
              <a:rPr lang="en-US" sz="800" dirty="0">
                <a:solidFill>
                  <a:srgbClr val="FEFEFE"/>
                </a:solidFill>
                <a:latin typeface="Rubik"/>
              </a:rPr>
              <a:t> de diplomas y </a:t>
            </a:r>
            <a:r>
              <a:rPr lang="en-US" sz="800" dirty="0" err="1">
                <a:solidFill>
                  <a:srgbClr val="FEFEFE"/>
                </a:solidFill>
                <a:latin typeface="Rubik"/>
              </a:rPr>
              <a:t>actas</a:t>
            </a:r>
            <a:r>
              <a:rPr lang="en-US" sz="800" dirty="0">
                <a:solidFill>
                  <a:srgbClr val="FEFEFE"/>
                </a:solidFill>
                <a:latin typeface="Rubik"/>
              </a:rPr>
              <a:t> </a:t>
            </a:r>
            <a:r>
              <a:rPr lang="en-US" sz="800" dirty="0" err="1">
                <a:solidFill>
                  <a:srgbClr val="FEFEFE"/>
                </a:solidFill>
                <a:latin typeface="Rubik"/>
              </a:rPr>
              <a:t>en</a:t>
            </a:r>
            <a:r>
              <a:rPr lang="en-US" sz="800" dirty="0">
                <a:solidFill>
                  <a:srgbClr val="FEFEFE"/>
                </a:solidFill>
                <a:latin typeface="Rubik"/>
              </a:rPr>
              <a:t> </a:t>
            </a:r>
            <a:r>
              <a:rPr lang="en-US" sz="800" dirty="0" err="1">
                <a:solidFill>
                  <a:srgbClr val="FEFEFE"/>
                </a:solidFill>
                <a:latin typeface="Rubik"/>
              </a:rPr>
              <a:t>instituciones</a:t>
            </a:r>
            <a:r>
              <a:rPr lang="en-US" sz="800" dirty="0">
                <a:solidFill>
                  <a:srgbClr val="FEFEFE"/>
                </a:solidFill>
                <a:latin typeface="Rubik"/>
              </a:rPr>
              <a:t> de </a:t>
            </a:r>
            <a:r>
              <a:rPr lang="en-US" sz="800" dirty="0" err="1">
                <a:solidFill>
                  <a:srgbClr val="FEFEFE"/>
                </a:solidFill>
                <a:latin typeface="Rubik"/>
              </a:rPr>
              <a:t>educación</a:t>
            </a:r>
            <a:r>
              <a:rPr lang="en-US" sz="800" dirty="0">
                <a:solidFill>
                  <a:srgbClr val="FEFEFE"/>
                </a:solidFill>
                <a:latin typeface="Rubik"/>
              </a:rPr>
              <a:t> superior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513298" y="5693703"/>
            <a:ext cx="1957153" cy="131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120"/>
              </a:lnSpc>
              <a:spcBef>
                <a:spcPct val="0"/>
              </a:spcBef>
            </a:pPr>
            <a:r>
              <a:rPr lang="en-US" sz="800" dirty="0">
                <a:solidFill>
                  <a:srgbClr val="FEFEFE"/>
                </a:solidFill>
                <a:latin typeface="Rubik"/>
              </a:rPr>
              <a:t>Renovación de </a:t>
            </a:r>
            <a:r>
              <a:rPr lang="en-US" sz="800" dirty="0" err="1">
                <a:solidFill>
                  <a:srgbClr val="FEFEFE"/>
                </a:solidFill>
                <a:latin typeface="Rubik"/>
              </a:rPr>
              <a:t>matrícula</a:t>
            </a:r>
            <a:r>
              <a:rPr lang="en-US" sz="800" dirty="0">
                <a:solidFill>
                  <a:srgbClr val="FEFEFE"/>
                </a:solidFill>
                <a:latin typeface="Rubik"/>
              </a:rPr>
              <a:t> de </a:t>
            </a:r>
            <a:r>
              <a:rPr lang="en-US" sz="800" dirty="0" err="1">
                <a:solidFill>
                  <a:srgbClr val="FEFEFE"/>
                </a:solidFill>
                <a:latin typeface="Rubik"/>
              </a:rPr>
              <a:t>estudiantes</a:t>
            </a:r>
            <a:endParaRPr lang="en-US" sz="800" dirty="0">
              <a:solidFill>
                <a:srgbClr val="FEFEFE"/>
              </a:solidFill>
              <a:latin typeface="Rubik"/>
            </a:endParaRPr>
          </a:p>
        </p:txBody>
      </p:sp>
      <p:sp>
        <p:nvSpPr>
          <p:cNvPr id="114" name="TextBox 114"/>
          <p:cNvSpPr txBox="1"/>
          <p:nvPr/>
        </p:nvSpPr>
        <p:spPr>
          <a:xfrm>
            <a:off x="374586" y="5256671"/>
            <a:ext cx="1849888" cy="131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120"/>
              </a:lnSpc>
              <a:spcBef>
                <a:spcPct val="0"/>
              </a:spcBef>
            </a:pPr>
            <a:r>
              <a:rPr lang="en-US" sz="800" dirty="0" err="1">
                <a:solidFill>
                  <a:srgbClr val="FEFEFE"/>
                </a:solidFill>
                <a:latin typeface="Rubik"/>
              </a:rPr>
              <a:t>Certificados</a:t>
            </a:r>
            <a:r>
              <a:rPr lang="en-US" sz="800" dirty="0">
                <a:solidFill>
                  <a:srgbClr val="FEFEFE"/>
                </a:solidFill>
                <a:latin typeface="Rubik"/>
              </a:rPr>
              <a:t> y </a:t>
            </a:r>
            <a:r>
              <a:rPr lang="en-US" sz="800" dirty="0" err="1">
                <a:solidFill>
                  <a:srgbClr val="FEFEFE"/>
                </a:solidFill>
                <a:latin typeface="Rubik"/>
              </a:rPr>
              <a:t>constancias</a:t>
            </a:r>
            <a:r>
              <a:rPr lang="en-US" sz="800" dirty="0">
                <a:solidFill>
                  <a:srgbClr val="FEFEFE"/>
                </a:solidFill>
                <a:latin typeface="Rubik"/>
              </a:rPr>
              <a:t> de </a:t>
            </a:r>
            <a:r>
              <a:rPr lang="en-US" sz="800" dirty="0" err="1">
                <a:solidFill>
                  <a:srgbClr val="FEFEFE"/>
                </a:solidFill>
                <a:latin typeface="Rubik"/>
              </a:rPr>
              <a:t>estudio</a:t>
            </a:r>
            <a:endParaRPr lang="en-US" sz="800" dirty="0">
              <a:solidFill>
                <a:srgbClr val="FEFEFE"/>
              </a:solidFill>
              <a:latin typeface="Rubik"/>
            </a:endParaRPr>
          </a:p>
        </p:txBody>
      </p:sp>
      <p:sp>
        <p:nvSpPr>
          <p:cNvPr id="115" name="TextBox 115"/>
          <p:cNvSpPr txBox="1"/>
          <p:nvPr/>
        </p:nvSpPr>
        <p:spPr>
          <a:xfrm>
            <a:off x="390981" y="4785639"/>
            <a:ext cx="1809106" cy="131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120"/>
              </a:lnSpc>
              <a:spcBef>
                <a:spcPct val="0"/>
              </a:spcBef>
            </a:pPr>
            <a:r>
              <a:rPr lang="en-US" sz="800" dirty="0" err="1">
                <a:solidFill>
                  <a:srgbClr val="000000"/>
                </a:solidFill>
                <a:latin typeface="Rubik"/>
              </a:rPr>
              <a:t>Reingreso</a:t>
            </a:r>
            <a:r>
              <a:rPr lang="en-US" sz="800" dirty="0">
                <a:solidFill>
                  <a:srgbClr val="000000"/>
                </a:solidFill>
                <a:latin typeface="Rubik"/>
              </a:rPr>
              <a:t> a un </a:t>
            </a:r>
            <a:r>
              <a:rPr lang="en-US" sz="800" dirty="0" err="1">
                <a:solidFill>
                  <a:srgbClr val="000000"/>
                </a:solidFill>
                <a:latin typeface="Rubik"/>
              </a:rPr>
              <a:t>programa</a:t>
            </a:r>
            <a:r>
              <a:rPr lang="en-US" sz="800" dirty="0">
                <a:solidFill>
                  <a:srgbClr val="000000"/>
                </a:solidFill>
                <a:latin typeface="Rubik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Rubik"/>
              </a:rPr>
              <a:t>académico</a:t>
            </a:r>
            <a:endParaRPr lang="en-US" sz="800" dirty="0">
              <a:solidFill>
                <a:srgbClr val="000000"/>
              </a:solidFill>
              <a:latin typeface="Rubik"/>
            </a:endParaRPr>
          </a:p>
        </p:txBody>
      </p:sp>
      <p:sp>
        <p:nvSpPr>
          <p:cNvPr id="116" name="TextBox 116" descr="1. Canales de atención presencial y buzón de sugerencias en las sedes del instituto:&#10;&#10;Dirección: Calle 10 N° 4-69 Sede Centro, La Candelaria (Bogotá D.C.) ​&#10;Código Postal: 111711​&#10;&#10;​Dirección Carretera Central Norte. ​Kilómetro 9 más 300 metros​.&#10;Código Postal: 250008"/>
          <p:cNvSpPr txBox="1"/>
          <p:nvPr/>
        </p:nvSpPr>
        <p:spPr>
          <a:xfrm>
            <a:off x="517534" y="8843911"/>
            <a:ext cx="1382043" cy="711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"/>
              </a:lnSpc>
            </a:pPr>
            <a:r>
              <a:rPr lang="en-US" sz="599" dirty="0">
                <a:solidFill>
                  <a:srgbClr val="FEFEFE"/>
                </a:solidFill>
                <a:latin typeface="Rubik"/>
              </a:rPr>
              <a:t>Calle 10 N° 4-69 </a:t>
            </a:r>
            <a:r>
              <a:rPr lang="en-US" sz="599" dirty="0" err="1">
                <a:solidFill>
                  <a:srgbClr val="FEFEFE"/>
                </a:solidFill>
                <a:latin typeface="Rubik"/>
              </a:rPr>
              <a:t>Sede</a:t>
            </a:r>
            <a:r>
              <a:rPr lang="en-US" sz="599" dirty="0">
                <a:solidFill>
                  <a:srgbClr val="FEFEFE"/>
                </a:solidFill>
                <a:latin typeface="Rubik"/>
              </a:rPr>
              <a:t> Centro </a:t>
            </a:r>
          </a:p>
          <a:p>
            <a:pPr>
              <a:lnSpc>
                <a:spcPts val="839"/>
              </a:lnSpc>
            </a:pPr>
            <a:r>
              <a:rPr lang="en-US" sz="599" dirty="0">
                <a:solidFill>
                  <a:srgbClr val="FEFEFE"/>
                </a:solidFill>
                <a:latin typeface="Rubik"/>
              </a:rPr>
              <a:t>La Candelaria (Bogotá D.C.) </a:t>
            </a:r>
          </a:p>
          <a:p>
            <a:pPr>
              <a:lnSpc>
                <a:spcPts val="839"/>
              </a:lnSpc>
            </a:pPr>
            <a:r>
              <a:rPr lang="en-US" sz="550" dirty="0">
                <a:solidFill>
                  <a:srgbClr val="FEFEFE"/>
                </a:solidFill>
                <a:latin typeface="Rubik"/>
              </a:rPr>
              <a:t>Código Postal: 111711</a:t>
            </a:r>
          </a:p>
          <a:p>
            <a:pPr>
              <a:lnSpc>
                <a:spcPts val="839"/>
              </a:lnSpc>
            </a:pPr>
            <a:endParaRPr lang="en-US" sz="599" dirty="0">
              <a:solidFill>
                <a:srgbClr val="FEFEFE"/>
              </a:solidFill>
              <a:latin typeface="Rubik"/>
            </a:endParaRPr>
          </a:p>
          <a:p>
            <a:pPr>
              <a:lnSpc>
                <a:spcPts val="839"/>
              </a:lnSpc>
            </a:pPr>
            <a:r>
              <a:rPr lang="en-US" sz="550" dirty="0">
                <a:solidFill>
                  <a:srgbClr val="FEFEFE"/>
                </a:solidFill>
                <a:latin typeface="Rubik"/>
              </a:rPr>
              <a:t>Carretera Central Norte. </a:t>
            </a:r>
            <a:endParaRPr lang="en-US" sz="550" dirty="0">
              <a:solidFill>
                <a:srgbClr val="FEFEFE"/>
              </a:solidFill>
              <a:latin typeface="Rubik"/>
              <a:cs typeface="Rubik"/>
            </a:endParaRPr>
          </a:p>
          <a:p>
            <a:pPr>
              <a:lnSpc>
                <a:spcPts val="839"/>
              </a:lnSpc>
            </a:pPr>
            <a:r>
              <a:rPr lang="en-US" sz="599" dirty="0" err="1">
                <a:solidFill>
                  <a:srgbClr val="FEFEFE"/>
                </a:solidFill>
                <a:latin typeface="Rubik"/>
              </a:rPr>
              <a:t>Kilómetro</a:t>
            </a:r>
            <a:r>
              <a:rPr lang="en-US" sz="599" dirty="0">
                <a:solidFill>
                  <a:srgbClr val="FEFEFE"/>
                </a:solidFill>
                <a:latin typeface="Rubik"/>
              </a:rPr>
              <a:t> 9 </a:t>
            </a:r>
            <a:r>
              <a:rPr lang="en-US" sz="599" dirty="0" err="1">
                <a:solidFill>
                  <a:srgbClr val="FEFEFE"/>
                </a:solidFill>
                <a:latin typeface="Rubik"/>
              </a:rPr>
              <a:t>más</a:t>
            </a:r>
            <a:r>
              <a:rPr lang="en-US" sz="599" dirty="0">
                <a:solidFill>
                  <a:srgbClr val="FEFEFE"/>
                </a:solidFill>
                <a:latin typeface="Rubik"/>
              </a:rPr>
              <a:t> 300 metros</a:t>
            </a:r>
          </a:p>
          <a:p>
            <a:pPr>
              <a:lnSpc>
                <a:spcPts val="839"/>
              </a:lnSpc>
            </a:pPr>
            <a:r>
              <a:rPr lang="en-US" sz="599" dirty="0">
                <a:solidFill>
                  <a:srgbClr val="FEFEFE"/>
                </a:solidFill>
                <a:latin typeface="Rubik"/>
              </a:rPr>
              <a:t>Código Postal: 250008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598152" y="7740016"/>
            <a:ext cx="828843" cy="50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FEFEFE"/>
                </a:solidFill>
                <a:latin typeface="Rubik Bold"/>
              </a:rPr>
              <a:t>Presencial y buzón de sugerencias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2419746" y="7901941"/>
            <a:ext cx="806349" cy="16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FEFEFE"/>
                </a:solidFill>
                <a:latin typeface="Rubik Bold"/>
              </a:rPr>
              <a:t>Telefónico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4350289" y="7906947"/>
            <a:ext cx="582449" cy="16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FEFEFE"/>
                </a:solidFill>
                <a:latin typeface="Rubik Bold"/>
              </a:rPr>
              <a:t>Virtual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6067488" y="7831002"/>
            <a:ext cx="828843" cy="33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 dirty="0">
                <a:solidFill>
                  <a:srgbClr val="FEFEFE"/>
                </a:solidFill>
                <a:latin typeface="Rubik Bold"/>
              </a:rPr>
              <a:t>Redes </a:t>
            </a:r>
            <a:r>
              <a:rPr lang="en-US" sz="999" dirty="0" err="1">
                <a:solidFill>
                  <a:srgbClr val="FEFEFE"/>
                </a:solidFill>
                <a:latin typeface="Rubik Bold"/>
              </a:rPr>
              <a:t>sociales</a:t>
            </a:r>
            <a:endParaRPr lang="en-US" sz="999" dirty="0">
              <a:solidFill>
                <a:srgbClr val="FEFEFE"/>
              </a:solidFill>
              <a:latin typeface="Rubik Bold"/>
            </a:endParaRPr>
          </a:p>
        </p:txBody>
      </p:sp>
      <p:sp>
        <p:nvSpPr>
          <p:cNvPr id="121" name="TextBox 121" descr="2. Canal de atención telefónico: &#10;Línea gratuita nacional: 018000111124​&#10;Línea fija desde Bogotá: (+57) 601 3422121 ext. 199 – 162"/>
          <p:cNvSpPr txBox="1"/>
          <p:nvPr/>
        </p:nvSpPr>
        <p:spPr>
          <a:xfrm>
            <a:off x="1994826" y="8814343"/>
            <a:ext cx="1572100" cy="30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"/>
              </a:lnSpc>
            </a:pPr>
            <a:r>
              <a:rPr lang="en-US" sz="599" dirty="0" err="1">
                <a:solidFill>
                  <a:srgbClr val="FEFEFE"/>
                </a:solidFill>
                <a:latin typeface="Rubik"/>
              </a:rPr>
              <a:t>Línea</a:t>
            </a:r>
            <a:r>
              <a:rPr lang="en-US" sz="599" dirty="0">
                <a:solidFill>
                  <a:srgbClr val="FEFEFE"/>
                </a:solidFill>
                <a:latin typeface="Rubik"/>
              </a:rPr>
              <a:t> </a:t>
            </a:r>
            <a:r>
              <a:rPr lang="en-US" sz="599" dirty="0" err="1">
                <a:solidFill>
                  <a:srgbClr val="FEFEFE"/>
                </a:solidFill>
                <a:latin typeface="Rubik"/>
              </a:rPr>
              <a:t>gratuita</a:t>
            </a:r>
            <a:r>
              <a:rPr lang="en-US" sz="599" dirty="0">
                <a:solidFill>
                  <a:srgbClr val="FEFEFE"/>
                </a:solidFill>
                <a:latin typeface="Rubik"/>
              </a:rPr>
              <a:t> </a:t>
            </a:r>
            <a:r>
              <a:rPr lang="en-US" sz="599" dirty="0" err="1">
                <a:solidFill>
                  <a:srgbClr val="FEFEFE"/>
                </a:solidFill>
                <a:latin typeface="Rubik"/>
              </a:rPr>
              <a:t>nacional</a:t>
            </a:r>
            <a:r>
              <a:rPr lang="en-US" sz="599" dirty="0">
                <a:solidFill>
                  <a:srgbClr val="FEFEFE"/>
                </a:solidFill>
                <a:latin typeface="Rubik"/>
              </a:rPr>
              <a:t>: 018000111124</a:t>
            </a:r>
          </a:p>
          <a:p>
            <a:pPr>
              <a:lnSpc>
                <a:spcPts val="839"/>
              </a:lnSpc>
            </a:pPr>
            <a:r>
              <a:rPr lang="en-US" sz="599" dirty="0" err="1">
                <a:solidFill>
                  <a:srgbClr val="FEFEFE"/>
                </a:solidFill>
                <a:latin typeface="Rubik"/>
              </a:rPr>
              <a:t>Línea</a:t>
            </a:r>
            <a:r>
              <a:rPr lang="en-US" sz="599" dirty="0">
                <a:solidFill>
                  <a:srgbClr val="FEFEFE"/>
                </a:solidFill>
                <a:latin typeface="Rubik"/>
              </a:rPr>
              <a:t> </a:t>
            </a:r>
            <a:r>
              <a:rPr lang="en-US" sz="599" dirty="0" err="1">
                <a:solidFill>
                  <a:srgbClr val="FEFEFE"/>
                </a:solidFill>
                <a:latin typeface="Rubik"/>
              </a:rPr>
              <a:t>fija</a:t>
            </a:r>
            <a:r>
              <a:rPr lang="en-US" sz="599" dirty="0">
                <a:solidFill>
                  <a:srgbClr val="FEFEFE"/>
                </a:solidFill>
                <a:latin typeface="Rubik"/>
              </a:rPr>
              <a:t> </a:t>
            </a:r>
            <a:r>
              <a:rPr lang="en-US" sz="599" dirty="0" err="1">
                <a:solidFill>
                  <a:srgbClr val="FEFEFE"/>
                </a:solidFill>
                <a:latin typeface="Rubik"/>
              </a:rPr>
              <a:t>desde</a:t>
            </a:r>
            <a:r>
              <a:rPr lang="en-US" sz="599" dirty="0">
                <a:solidFill>
                  <a:srgbClr val="FEFEFE"/>
                </a:solidFill>
                <a:latin typeface="Rubik"/>
              </a:rPr>
              <a:t> Bogotá: (+57) 601 3422121 ext. 199 – 162</a:t>
            </a:r>
          </a:p>
        </p:txBody>
      </p:sp>
      <p:sp>
        <p:nvSpPr>
          <p:cNvPr id="122" name="TextBox 122" descr="3.Canal de atención virtual: &#10;&#10;Formulario electrónico en página web: https://pqrsd.caroycuervo.gov.co/​&#10;&#10;Correo electrónico Institucional: contactenos@caroycuervo.gov.co​&#10;&#10;​Para notificaciones judiciales:​&#10;notificacionesjudiciales@caroycuervo.gov.co​&#10;&#10;​Para denuncias por actos de corrupción: soytransparente@caroycuervo.gov.co ​"/>
          <p:cNvSpPr txBox="1"/>
          <p:nvPr/>
        </p:nvSpPr>
        <p:spPr>
          <a:xfrm>
            <a:off x="3662177" y="8806046"/>
            <a:ext cx="1712524" cy="1122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"/>
              </a:lnSpc>
            </a:pPr>
            <a:r>
              <a:rPr lang="en-US" sz="550" dirty="0" err="1">
                <a:solidFill>
                  <a:srgbClr val="FEFEFE"/>
                </a:solidFill>
                <a:latin typeface="Rubik"/>
              </a:rPr>
              <a:t>Formulario</a:t>
            </a:r>
            <a:r>
              <a:rPr lang="en-US" sz="550" dirty="0">
                <a:solidFill>
                  <a:srgbClr val="FEFEFE"/>
                </a:solidFill>
                <a:latin typeface="Rubik"/>
              </a:rPr>
              <a:t> </a:t>
            </a:r>
            <a:r>
              <a:rPr lang="en-US" sz="550" dirty="0" err="1">
                <a:solidFill>
                  <a:srgbClr val="FEFEFE"/>
                </a:solidFill>
                <a:latin typeface="Rubik"/>
              </a:rPr>
              <a:t>electrónico</a:t>
            </a:r>
            <a:r>
              <a:rPr lang="en-US" sz="550" dirty="0">
                <a:solidFill>
                  <a:srgbClr val="FEFEFE"/>
                </a:solidFill>
                <a:latin typeface="Rubik"/>
              </a:rPr>
              <a:t> </a:t>
            </a:r>
            <a:r>
              <a:rPr lang="en-US" sz="550" dirty="0" err="1">
                <a:solidFill>
                  <a:srgbClr val="FEFEFE"/>
                </a:solidFill>
                <a:latin typeface="Rubik"/>
              </a:rPr>
              <a:t>en</a:t>
            </a:r>
            <a:r>
              <a:rPr lang="en-US" sz="550" dirty="0">
                <a:solidFill>
                  <a:srgbClr val="FEFEFE"/>
                </a:solidFill>
                <a:latin typeface="Rubik"/>
              </a:rPr>
              <a:t> </a:t>
            </a:r>
            <a:r>
              <a:rPr lang="en-US" sz="550" dirty="0" err="1">
                <a:solidFill>
                  <a:srgbClr val="FEFEFE"/>
                </a:solidFill>
                <a:latin typeface="Rubik"/>
              </a:rPr>
              <a:t>página</a:t>
            </a:r>
            <a:r>
              <a:rPr lang="en-US" sz="550" dirty="0">
                <a:solidFill>
                  <a:srgbClr val="FEFEFE"/>
                </a:solidFill>
                <a:latin typeface="Rubik"/>
              </a:rPr>
              <a:t> web: </a:t>
            </a:r>
            <a:endParaRPr lang="en-US" sz="599" dirty="0">
              <a:solidFill>
                <a:srgbClr val="FEFEFE"/>
              </a:solidFill>
              <a:latin typeface="Rubik"/>
              <a:ea typeface="+mn-lt"/>
              <a:cs typeface="Rubik"/>
            </a:endParaRPr>
          </a:p>
          <a:p>
            <a:pPr>
              <a:lnSpc>
                <a:spcPts val="839"/>
              </a:lnSpc>
            </a:pPr>
            <a:r>
              <a:rPr lang="en-US" sz="600" b="1" dirty="0">
                <a:solidFill>
                  <a:schemeClr val="bg1"/>
                </a:solidFill>
                <a:ea typeface="+mn-lt"/>
                <a:cs typeface="+mn-lt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Enlace a Atención al Ciudadano</a:t>
            </a:r>
            <a:endParaRPr lang="en-US" sz="550" b="1" dirty="0">
              <a:solidFill>
                <a:schemeClr val="bg1"/>
              </a:solidFill>
              <a:latin typeface="Rubik"/>
              <a:cs typeface="Rubik"/>
              <a:hlinkClick r:id="rId1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ts val="839"/>
              </a:lnSpc>
            </a:pPr>
            <a:endParaRPr lang="en-US" sz="6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ts val="839"/>
              </a:lnSpc>
            </a:pPr>
            <a:r>
              <a:rPr lang="en-US" sz="550" dirty="0">
                <a:solidFill>
                  <a:srgbClr val="FEFEFE"/>
                </a:solidFill>
                <a:latin typeface="Rubik"/>
              </a:rPr>
              <a:t>Correo </a:t>
            </a:r>
            <a:r>
              <a:rPr lang="en-US" sz="550" dirty="0" err="1">
                <a:solidFill>
                  <a:srgbClr val="FEFEFE"/>
                </a:solidFill>
                <a:latin typeface="Rubik"/>
              </a:rPr>
              <a:t>electrónico</a:t>
            </a:r>
            <a:r>
              <a:rPr lang="en-US" sz="550" dirty="0">
                <a:solidFill>
                  <a:srgbClr val="FEFEFE"/>
                </a:solidFill>
                <a:latin typeface="Rubik"/>
              </a:rPr>
              <a:t> </a:t>
            </a:r>
            <a:r>
              <a:rPr lang="en-US" sz="550" dirty="0" err="1">
                <a:solidFill>
                  <a:srgbClr val="FEFEFE"/>
                </a:solidFill>
                <a:latin typeface="Rubik"/>
              </a:rPr>
              <a:t>Institucional</a:t>
            </a:r>
            <a:r>
              <a:rPr lang="en-US" sz="550" dirty="0">
                <a:solidFill>
                  <a:srgbClr val="FEFEFE"/>
                </a:solidFill>
                <a:latin typeface="Rubik"/>
              </a:rPr>
              <a:t>: contactenos@caroycuervo.gov.co</a:t>
            </a:r>
            <a:endParaRPr lang="en-US" sz="550" dirty="0">
              <a:solidFill>
                <a:srgbClr val="FEFEFE"/>
              </a:solidFill>
              <a:latin typeface="Rubik"/>
              <a:cs typeface="Rubik"/>
            </a:endParaRPr>
          </a:p>
          <a:p>
            <a:pPr>
              <a:lnSpc>
                <a:spcPts val="839"/>
              </a:lnSpc>
            </a:pPr>
            <a:endParaRPr lang="en-US" sz="599" dirty="0">
              <a:solidFill>
                <a:srgbClr val="FEFEFE"/>
              </a:solidFill>
              <a:latin typeface="Rubik"/>
            </a:endParaRPr>
          </a:p>
          <a:p>
            <a:pPr>
              <a:lnSpc>
                <a:spcPts val="839"/>
              </a:lnSpc>
            </a:pPr>
            <a:r>
              <a:rPr lang="en-US" sz="599" dirty="0">
                <a:solidFill>
                  <a:srgbClr val="FEFEFE"/>
                </a:solidFill>
                <a:latin typeface="Rubik"/>
              </a:rPr>
              <a:t>Para </a:t>
            </a:r>
            <a:r>
              <a:rPr lang="en-US" sz="599" dirty="0" err="1">
                <a:solidFill>
                  <a:srgbClr val="FEFEFE"/>
                </a:solidFill>
                <a:latin typeface="Rubik"/>
              </a:rPr>
              <a:t>notificaciones</a:t>
            </a:r>
            <a:r>
              <a:rPr lang="en-US" sz="599" dirty="0">
                <a:solidFill>
                  <a:srgbClr val="FEFEFE"/>
                </a:solidFill>
                <a:latin typeface="Rubik"/>
              </a:rPr>
              <a:t> </a:t>
            </a:r>
            <a:r>
              <a:rPr lang="en-US" sz="599" dirty="0" err="1">
                <a:solidFill>
                  <a:srgbClr val="FEFEFE"/>
                </a:solidFill>
                <a:latin typeface="Rubik"/>
              </a:rPr>
              <a:t>judiciales</a:t>
            </a:r>
            <a:r>
              <a:rPr lang="en-US" sz="599" dirty="0">
                <a:solidFill>
                  <a:srgbClr val="FEFEFE"/>
                </a:solidFill>
                <a:latin typeface="Rubik"/>
              </a:rPr>
              <a:t>:</a:t>
            </a:r>
          </a:p>
          <a:p>
            <a:pPr>
              <a:lnSpc>
                <a:spcPts val="839"/>
              </a:lnSpc>
            </a:pPr>
            <a:r>
              <a:rPr lang="en-US" sz="599" dirty="0">
                <a:solidFill>
                  <a:srgbClr val="FEFEFE"/>
                </a:solidFill>
                <a:latin typeface="Rubik"/>
              </a:rPr>
              <a:t>notificacionesjudiciales@caroycuervo.gov.co</a:t>
            </a:r>
          </a:p>
          <a:p>
            <a:pPr>
              <a:lnSpc>
                <a:spcPts val="839"/>
              </a:lnSpc>
            </a:pPr>
            <a:endParaRPr lang="en-US" sz="599" dirty="0">
              <a:solidFill>
                <a:srgbClr val="FEFEFE"/>
              </a:solidFill>
              <a:latin typeface="Rubik"/>
            </a:endParaRPr>
          </a:p>
          <a:p>
            <a:pPr>
              <a:lnSpc>
                <a:spcPts val="839"/>
              </a:lnSpc>
            </a:pPr>
            <a:r>
              <a:rPr lang="en-US" sz="599" dirty="0">
                <a:solidFill>
                  <a:srgbClr val="FEFEFE"/>
                </a:solidFill>
                <a:latin typeface="Rubik"/>
              </a:rPr>
              <a:t>Para </a:t>
            </a:r>
            <a:r>
              <a:rPr lang="en-US" sz="599" dirty="0" err="1">
                <a:solidFill>
                  <a:srgbClr val="FEFEFE"/>
                </a:solidFill>
                <a:latin typeface="Rubik"/>
              </a:rPr>
              <a:t>denuncias</a:t>
            </a:r>
            <a:r>
              <a:rPr lang="en-US" sz="599" dirty="0">
                <a:solidFill>
                  <a:srgbClr val="FEFEFE"/>
                </a:solidFill>
                <a:latin typeface="Rubik"/>
              </a:rPr>
              <a:t> </a:t>
            </a:r>
            <a:r>
              <a:rPr lang="en-US" sz="599" dirty="0" err="1">
                <a:solidFill>
                  <a:srgbClr val="FEFEFE"/>
                </a:solidFill>
                <a:latin typeface="Rubik"/>
              </a:rPr>
              <a:t>por</a:t>
            </a:r>
            <a:r>
              <a:rPr lang="en-US" sz="599" dirty="0">
                <a:solidFill>
                  <a:srgbClr val="FEFEFE"/>
                </a:solidFill>
                <a:latin typeface="Rubik"/>
              </a:rPr>
              <a:t> </a:t>
            </a:r>
            <a:r>
              <a:rPr lang="en-US" sz="599" dirty="0" err="1">
                <a:solidFill>
                  <a:srgbClr val="FEFEFE"/>
                </a:solidFill>
                <a:latin typeface="Rubik"/>
              </a:rPr>
              <a:t>actos</a:t>
            </a:r>
            <a:r>
              <a:rPr lang="en-US" sz="599" dirty="0">
                <a:solidFill>
                  <a:srgbClr val="FEFEFE"/>
                </a:solidFill>
                <a:latin typeface="Rubik"/>
              </a:rPr>
              <a:t> de </a:t>
            </a:r>
            <a:r>
              <a:rPr lang="en-US" sz="599" dirty="0" err="1">
                <a:solidFill>
                  <a:srgbClr val="FEFEFE"/>
                </a:solidFill>
                <a:latin typeface="Rubik"/>
              </a:rPr>
              <a:t>corrupción</a:t>
            </a:r>
            <a:r>
              <a:rPr lang="en-US" sz="599" dirty="0">
                <a:solidFill>
                  <a:srgbClr val="FEFEFE"/>
                </a:solidFill>
                <a:latin typeface="Rubik"/>
              </a:rPr>
              <a:t>: soytransparente@caroycuervo.gov.co </a:t>
            </a:r>
          </a:p>
        </p:txBody>
      </p:sp>
      <p:grpSp>
        <p:nvGrpSpPr>
          <p:cNvPr id="123" name="Group 1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03745" y="8825096"/>
            <a:ext cx="1677521" cy="1037346"/>
            <a:chOff x="0" y="0"/>
            <a:chExt cx="2236695" cy="1383128"/>
          </a:xfrm>
        </p:grpSpPr>
        <p:pic>
          <p:nvPicPr>
            <p:cNvPr id="124" name="Picture 12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38322" cy="238322"/>
            </a:xfrm>
            <a:prstGeom prst="rect">
              <a:avLst/>
            </a:prstGeom>
          </p:spPr>
        </p:pic>
        <p:pic>
          <p:nvPicPr>
            <p:cNvPr id="125" name="Picture 12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0" y="273208"/>
              <a:ext cx="238322" cy="238322"/>
            </a:xfrm>
            <a:prstGeom prst="rect">
              <a:avLst/>
            </a:prstGeom>
          </p:spPr>
        </p:pic>
        <p:pic>
          <p:nvPicPr>
            <p:cNvPr id="126" name="Picture 126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0" y="562330"/>
              <a:ext cx="238322" cy="238322"/>
            </a:xfrm>
            <a:prstGeom prst="rect">
              <a:avLst/>
            </a:prstGeom>
          </p:spPr>
        </p:pic>
        <p:pic>
          <p:nvPicPr>
            <p:cNvPr id="127" name="Picture 12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rcRect/>
            <a:stretch>
              <a:fillRect/>
            </a:stretch>
          </p:blipFill>
          <p:spPr>
            <a:xfrm>
              <a:off x="0" y="851452"/>
              <a:ext cx="238322" cy="238322"/>
            </a:xfrm>
            <a:prstGeom prst="rect">
              <a:avLst/>
            </a:prstGeom>
          </p:spPr>
        </p:pic>
        <p:pic>
          <p:nvPicPr>
            <p:cNvPr id="128" name="Picture 12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rcRect/>
            <a:stretch>
              <a:fillRect/>
            </a:stretch>
          </p:blipFill>
          <p:spPr>
            <a:xfrm>
              <a:off x="0" y="1144805"/>
              <a:ext cx="238322" cy="238322"/>
            </a:xfrm>
            <a:prstGeom prst="rect">
              <a:avLst/>
            </a:prstGeom>
          </p:spPr>
        </p:pic>
        <p:sp>
          <p:nvSpPr>
            <p:cNvPr id="129" name="TextBox 129" descr="4. Canales de atención redes sociales: &#10;&#10;Facebook: @InstitutoCaroyCuervoColombia​&#10;&#10;Twitter @CaroyCuervo​&#10;&#10;Youtube: ​caroycuervoTV​&#10;&#10;​Instagram: @caroycuervo"/>
            <p:cNvSpPr txBox="1"/>
            <p:nvPr/>
          </p:nvSpPr>
          <p:spPr>
            <a:xfrm>
              <a:off x="393971" y="80502"/>
              <a:ext cx="1842724" cy="12179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9"/>
                </a:lnSpc>
              </a:pPr>
              <a:r>
                <a:rPr lang="en-US" sz="599" dirty="0">
                  <a:solidFill>
                    <a:schemeClr val="bg1"/>
                  </a:solidFill>
                  <a:latin typeface="Rubik"/>
                  <a:hlinkClick r:id="rId30" tooltip="https://www.facebook.com/InstitutoCaroyCuervoColombia/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@InstitutoCaroyCuervoColombia</a:t>
              </a:r>
            </a:p>
            <a:p>
              <a:pPr>
                <a:lnSpc>
                  <a:spcPts val="839"/>
                </a:lnSpc>
              </a:pPr>
              <a:endParaRPr lang="en-US" sz="599" dirty="0">
                <a:solidFill>
                  <a:schemeClr val="bg1"/>
                </a:solidFill>
                <a:latin typeface="Rubik"/>
                <a:hlinkClick r:id="rId30" tooltip="https://www.facebook.com/InstitutoCaroyCuervoColombi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>
                <a:lnSpc>
                  <a:spcPts val="839"/>
                </a:lnSpc>
              </a:pPr>
              <a:r>
                <a:rPr lang="en-US" sz="599" dirty="0">
                  <a:solidFill>
                    <a:schemeClr val="bg1"/>
                  </a:solidFill>
                  <a:latin typeface="Rubik"/>
                  <a:hlinkClick r:id="rId31" tooltip="https://twitter.com/caroycuervo/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@CaroyCuervo</a:t>
              </a:r>
            </a:p>
            <a:p>
              <a:pPr>
                <a:lnSpc>
                  <a:spcPts val="839"/>
                </a:lnSpc>
              </a:pPr>
              <a:endParaRPr lang="en-US" sz="599" dirty="0">
                <a:solidFill>
                  <a:schemeClr val="bg1"/>
                </a:solidFill>
                <a:latin typeface="Rubik"/>
                <a:hlinkClick r:id="rId31" tooltip="https://twitter.com/caroycuerv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>
                <a:lnSpc>
                  <a:spcPts val="839"/>
                </a:lnSpc>
              </a:pPr>
              <a:r>
                <a:rPr lang="en-US" sz="599" dirty="0" err="1">
                  <a:solidFill>
                    <a:schemeClr val="bg1"/>
                  </a:solidFill>
                  <a:latin typeface="Rubik"/>
                  <a:hlinkClick r:id="rId32" tooltip="https://www.youtube.com/user/caroycuervoTV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caroycuervoTV</a:t>
              </a:r>
              <a:endParaRPr lang="en-US" sz="599" dirty="0">
                <a:solidFill>
                  <a:schemeClr val="bg1"/>
                </a:solidFill>
                <a:latin typeface="Rubik"/>
                <a:hlinkClick r:id="rId32" tooltip="https://www.youtube.com/user/caroycuervoTV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>
                <a:lnSpc>
                  <a:spcPts val="839"/>
                </a:lnSpc>
              </a:pPr>
              <a:endParaRPr lang="en-US" sz="599" dirty="0">
                <a:solidFill>
                  <a:schemeClr val="bg1"/>
                </a:solidFill>
                <a:latin typeface="Rubik"/>
                <a:hlinkClick r:id="rId32" tooltip="https://www.youtube.com/user/caroycuervoTV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>
                <a:lnSpc>
                  <a:spcPts val="839"/>
                </a:lnSpc>
              </a:pPr>
              <a:r>
                <a:rPr lang="en-US" sz="599" dirty="0">
                  <a:solidFill>
                    <a:schemeClr val="bg1"/>
                  </a:solidFill>
                  <a:latin typeface="Rubik"/>
                  <a:hlinkClick r:id="rId33" tooltip="https://www.instagram.com/caroycuervo/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@caroycuervo</a:t>
              </a:r>
            </a:p>
            <a:p>
              <a:pPr>
                <a:lnSpc>
                  <a:spcPts val="839"/>
                </a:lnSpc>
              </a:pPr>
              <a:endParaRPr lang="en-US" sz="599" dirty="0">
                <a:solidFill>
                  <a:schemeClr val="bg1"/>
                </a:solidFill>
                <a:latin typeface="Rubik"/>
                <a:hlinkClick r:id="rId33" tooltip="https://www.instagram.com/caroycuerv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>
                <a:lnSpc>
                  <a:spcPts val="839"/>
                </a:lnSpc>
              </a:pPr>
              <a:r>
                <a:rPr lang="en-US" sz="599" dirty="0">
                  <a:solidFill>
                    <a:schemeClr val="bg1"/>
                  </a:solidFill>
                  <a:latin typeface="Rubik"/>
                  <a:hlinkClick r:id="rId34" tooltip="https://www.flickr.com/photos/caroycuervo/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Caro y Cuervo</a:t>
              </a:r>
            </a:p>
          </p:txBody>
        </p:sp>
      </p:grpSp>
      <p:sp>
        <p:nvSpPr>
          <p:cNvPr id="130" name="TextBox 130" descr="Horario de atención presencial y virtual de lunes a viernes de 8:00 am a 5:00 pm."/>
          <p:cNvSpPr txBox="1"/>
          <p:nvPr/>
        </p:nvSpPr>
        <p:spPr>
          <a:xfrm>
            <a:off x="374587" y="9783731"/>
            <a:ext cx="2810410" cy="131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20"/>
              </a:lnSpc>
            </a:pPr>
            <a:r>
              <a:rPr lang="en-US" sz="800" dirty="0" err="1">
                <a:solidFill>
                  <a:srgbClr val="76C2AF"/>
                </a:solidFill>
                <a:latin typeface="Rubik Bold"/>
              </a:rPr>
              <a:t>Atención</a:t>
            </a:r>
            <a:r>
              <a:rPr lang="en-US" sz="800" dirty="0">
                <a:solidFill>
                  <a:srgbClr val="76C2AF"/>
                </a:solidFill>
                <a:latin typeface="Rubik Bold"/>
              </a:rPr>
              <a:t> de lunes a </a:t>
            </a:r>
            <a:r>
              <a:rPr lang="en-US" sz="800" dirty="0" err="1">
                <a:solidFill>
                  <a:srgbClr val="76C2AF"/>
                </a:solidFill>
                <a:latin typeface="Rubik Bold"/>
              </a:rPr>
              <a:t>viernes</a:t>
            </a:r>
            <a:r>
              <a:rPr lang="en-US" sz="800" dirty="0">
                <a:solidFill>
                  <a:srgbClr val="76C2AF"/>
                </a:solidFill>
                <a:latin typeface="Rubik Bold"/>
              </a:rPr>
              <a:t> de 8:00 a. m. a  5:00 p. m.</a:t>
            </a:r>
          </a:p>
        </p:txBody>
      </p:sp>
      <p:sp>
        <p:nvSpPr>
          <p:cNvPr id="131" name="TextBox 7" descr="Para conocer más sobre nuestros trámites puede dirigirse a: https://www.caroycuervo.gov.co/5-1-tramites-otros-procesos-administrativos-y-consultas-de-acceso-a-informacion-publica/​&#10;&#10;Las redes sociales cumplen una función informativa sobre la gestión de la entidad y solo se permite atender consultas de respuesta inmediata.">
            <a:extLst>
              <a:ext uri="{FF2B5EF4-FFF2-40B4-BE49-F238E27FC236}">
                <a16:creationId xmlns:a16="http://schemas.microsoft.com/office/drawing/2014/main" id="{140089E5-A2B3-FD86-28C1-8F4EC48E0598}"/>
              </a:ext>
            </a:extLst>
          </p:cNvPr>
          <p:cNvSpPr txBox="1"/>
          <p:nvPr/>
        </p:nvSpPr>
        <p:spPr>
          <a:xfrm>
            <a:off x="508492" y="10385912"/>
            <a:ext cx="6764210" cy="184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600">
                <a:latin typeface="Rubik"/>
              </a:rPr>
              <a:t>Para </a:t>
            </a:r>
            <a:r>
              <a:rPr lang="en-US" sz="600" err="1">
                <a:latin typeface="Rubik"/>
              </a:rPr>
              <a:t>conocer</a:t>
            </a:r>
            <a:r>
              <a:rPr lang="en-US" sz="600">
                <a:latin typeface="Rubik"/>
              </a:rPr>
              <a:t> </a:t>
            </a:r>
            <a:r>
              <a:rPr lang="en-US" sz="600" err="1">
                <a:latin typeface="Rubik"/>
              </a:rPr>
              <a:t>más</a:t>
            </a:r>
            <a:r>
              <a:rPr lang="en-US" sz="600">
                <a:latin typeface="Rubik"/>
              </a:rPr>
              <a:t> </a:t>
            </a:r>
            <a:r>
              <a:rPr lang="en-US" sz="600" err="1">
                <a:latin typeface="Rubik"/>
              </a:rPr>
              <a:t>sobre</a:t>
            </a:r>
            <a:r>
              <a:rPr lang="en-US" sz="600">
                <a:latin typeface="Rubik"/>
              </a:rPr>
              <a:t> </a:t>
            </a:r>
            <a:r>
              <a:rPr lang="en-US" sz="600" err="1">
                <a:latin typeface="Rubik"/>
              </a:rPr>
              <a:t>nuestros</a:t>
            </a:r>
            <a:r>
              <a:rPr lang="en-US" sz="600">
                <a:latin typeface="Rubik"/>
              </a:rPr>
              <a:t> </a:t>
            </a:r>
            <a:r>
              <a:rPr lang="en-US" sz="600" err="1">
                <a:latin typeface="Rubik"/>
              </a:rPr>
              <a:t>trámites</a:t>
            </a:r>
            <a:r>
              <a:rPr lang="en-US" sz="600">
                <a:latin typeface="Rubik"/>
              </a:rPr>
              <a:t> </a:t>
            </a:r>
            <a:r>
              <a:rPr lang="en-US" sz="600" err="1">
                <a:latin typeface="Rubik"/>
              </a:rPr>
              <a:t>puede</a:t>
            </a:r>
            <a:r>
              <a:rPr lang="en-US" sz="600">
                <a:latin typeface="Rubik"/>
              </a:rPr>
              <a:t> </a:t>
            </a:r>
            <a:r>
              <a:rPr lang="en-US" sz="600" err="1">
                <a:latin typeface="Rubik"/>
              </a:rPr>
              <a:t>dirigirse</a:t>
            </a:r>
            <a:r>
              <a:rPr lang="en-US" sz="600">
                <a:latin typeface="Rubik"/>
              </a:rPr>
              <a:t> a: </a:t>
            </a:r>
            <a:r>
              <a:rPr lang="en-US" sz="600" dirty="0">
                <a:ea typeface="+mn-lt"/>
                <a:cs typeface="+mn-lt"/>
                <a:hlinkClick r:id="rId35"/>
              </a:rPr>
              <a:t>Enlace a Trámites, servicios y otros procedimientos administrativos</a:t>
            </a:r>
            <a:r>
              <a:rPr lang="es-ES" sz="600">
                <a:latin typeface="Rubik"/>
              </a:rPr>
              <a:t>Las redes sociales cumplen una función informativa sobre la gestión de la entidad y solo se permite atender consultas de respuesta inmediata.</a:t>
            </a:r>
            <a:endParaRPr lang="en-US" sz="600">
              <a:latin typeface="Rubi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1239</Words>
  <Application>Microsoft Office PowerPoint</Application>
  <PresentationFormat>Personalizado</PresentationFormat>
  <Paragraphs>146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Portafolio de servicios ICC 2023</dc:title>
  <dc:creator>Estefania Benitez Hernández</dc:creator>
  <cp:lastModifiedBy>Angelica Maria Chica Charry</cp:lastModifiedBy>
  <cp:revision>345</cp:revision>
  <dcterms:created xsi:type="dcterms:W3CDTF">2006-08-16T00:00:00Z</dcterms:created>
  <dcterms:modified xsi:type="dcterms:W3CDTF">2024-01-30T21:10:13Z</dcterms:modified>
  <dc:identifier>DAFb9vTdXmU</dc:identifier>
</cp:coreProperties>
</file>